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Титульный слайд. Тема: индивидуальные беседы с учениками и родителями по итогам первой четверти.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Беседа — не разбор «двоек», а договорённость о следующих шагах. Приглашайте и тех, у кого всё хорошо.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Время указано ориентировочно. Начинайте с хорошего, затем переходите к трудностям и договорённостям.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Пять шагов: подготовка, график, беседы, фиксация, возвращение к вопросу через 2–3 недели.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типовые трудные ситуации. Главное правило: спокойный тон, факты, фиксация договорённостей.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Основные статьи закона и Семейного кодекса, на которые можно опереться в разговоре. Проверьте актуальные редакции.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Конфиденциальность и локальные акты школы. Уточните у завуча формы фиксации бесед.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6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6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Классному руководителю · Беседы по итогам четверти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Фон иллюстрации"/>
          <p:cNvSpPr/>
          <p:nvPr/>
        </p:nvSpPr>
        <p:spPr>
          <a:xfrm>
            <a:off x="7406640" y="1188720"/>
            <a:ext cx="4206240" cy="4206240"/>
          </a:xfrm>
          <a:prstGeom prst="ellipse">
            <a:avLst/>
          </a:prstGeom>
          <a:solidFill>
            <a:srgbClr val="E1F4EE"/>
          </a:solidFill>
          <a:ln w="12700">
            <a:solidFill>
              <a:srgbClr val="E1F4EE"/>
            </a:solidFill>
            <a:prstDash val="solid"/>
          </a:ln>
        </p:spPr>
      </p:sp>
      <p:sp>
        <p:nvSpPr>
          <p:cNvPr id="3" name="Реплика ученика"/>
          <p:cNvSpPr/>
          <p:nvPr/>
        </p:nvSpPr>
        <p:spPr>
          <a:xfrm>
            <a:off x="7589520" y="2011680"/>
            <a:ext cx="2377440" cy="137160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Хвост реплики 1"/>
          <p:cNvSpPr/>
          <p:nvPr/>
        </p:nvSpPr>
        <p:spPr>
          <a:xfrm flipV="1">
            <a:off x="8001000" y="3337560"/>
            <a:ext cx="457200" cy="457200"/>
          </a:xfrm>
          <a:prstGeom prst="triangl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Точка 1"/>
          <p:cNvSpPr/>
          <p:nvPr/>
        </p:nvSpPr>
        <p:spPr>
          <a:xfrm>
            <a:off x="8001000" y="2560320"/>
            <a:ext cx="274320" cy="2743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Точка 2"/>
          <p:cNvSpPr/>
          <p:nvPr/>
        </p:nvSpPr>
        <p:spPr>
          <a:xfrm>
            <a:off x="8549640" y="2560320"/>
            <a:ext cx="274320" cy="2743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Точка 3"/>
          <p:cNvSpPr/>
          <p:nvPr/>
        </p:nvSpPr>
        <p:spPr>
          <a:xfrm>
            <a:off x="9098280" y="2560320"/>
            <a:ext cx="274320" cy="2743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Реплика родителя"/>
          <p:cNvSpPr/>
          <p:nvPr/>
        </p:nvSpPr>
        <p:spPr>
          <a:xfrm>
            <a:off x="9144000" y="3566160"/>
            <a:ext cx="2286000" cy="1371600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Хвост реплики 2"/>
          <p:cNvSpPr/>
          <p:nvPr/>
        </p:nvSpPr>
        <p:spPr>
          <a:xfrm flipV="1">
            <a:off x="10561320" y="4892040"/>
            <a:ext cx="457200" cy="457200"/>
          </a:xfrm>
          <a:prstGeom prst="triangl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Строка 1"/>
          <p:cNvSpPr/>
          <p:nvPr/>
        </p:nvSpPr>
        <p:spPr>
          <a:xfrm>
            <a:off x="9418320" y="4023360"/>
            <a:ext cx="1737360" cy="12801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Строка 2"/>
          <p:cNvSpPr/>
          <p:nvPr/>
        </p:nvSpPr>
        <p:spPr>
          <a:xfrm>
            <a:off x="9418320" y="4389120"/>
            <a:ext cx="1188720" cy="12801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Солнце"/>
          <p:cNvSpPr/>
          <p:nvPr/>
        </p:nvSpPr>
        <p:spPr>
          <a:xfrm>
            <a:off x="10149840" y="1463040"/>
            <a:ext cx="914400" cy="914400"/>
          </a:xfrm>
          <a:prstGeom prst="ellipse">
            <a:avLst/>
          </a:prstGeom>
          <a:solidFill>
            <a:srgbClr val="FDE5D2"/>
          </a:solidFill>
          <a:ln w="12700">
            <a:solidFill>
              <a:srgbClr val="FDE5D2"/>
            </a:solidFill>
            <a:prstDash val="solid"/>
          </a:ln>
        </p:spPr>
      </p:sp>
      <p:sp>
        <p:nvSpPr>
          <p:cNvPr id="13" name="Солнце (центр)"/>
          <p:cNvSpPr/>
          <p:nvPr/>
        </p:nvSpPr>
        <p:spPr>
          <a:xfrm>
            <a:off x="10424160" y="1737360"/>
            <a:ext cx="365760" cy="3657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Метка"/>
          <p:cNvSpPr/>
          <p:nvPr/>
        </p:nvSpPr>
        <p:spPr>
          <a:xfrm>
            <a:off x="731520" y="1737360"/>
            <a:ext cx="3108960" cy="347472"/>
          </a:xfrm>
          <a:prstGeom prst="roundRect">
            <a:avLst>
              <a:gd name="adj" fmla="val 26316"/>
            </a:avLst>
          </a:prstGeom>
          <a:solidFill>
            <a:srgbClr val="E6E0F8"/>
          </a:solidFill>
          <a:ln w="12700">
            <a:solidFill>
              <a:srgbClr val="E6E0F8"/>
            </a:solidFill>
            <a:prstDash val="solid"/>
          </a:ln>
        </p:spPr>
      </p:sp>
      <p:sp>
        <p:nvSpPr>
          <p:cNvPr id="15" name="Текст метки"/>
          <p:cNvSpPr txBox="1"/>
          <p:nvPr/>
        </p:nvSpPr>
        <p:spPr>
          <a:xfrm>
            <a:off x="731520" y="17373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A45A8"/>
                </a:solidFill>
              </a:rPr>
              <a:t>ДЛЯ КЛАССНЫХ РУКОВОДИТЕЛЕЙ</a:t>
            </a:r>
            <a:endParaRPr lang="en-US" sz="1200" dirty="0"/>
          </a:p>
        </p:txBody>
      </p:sp>
      <p:sp>
        <p:nvSpPr>
          <p:cNvPr id="16" name="Заголовок"/>
          <p:cNvSpPr txBox="1"/>
          <p:nvPr/>
        </p:nvSpPr>
        <p:spPr>
          <a:xfrm>
            <a:off x="731520" y="22402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Итоги первой четверти</a:t>
            </a:r>
            <a:endParaRPr lang="en-US" sz="4400" dirty="0"/>
          </a:p>
        </p:txBody>
      </p:sp>
      <p:sp>
        <p:nvSpPr>
          <p:cNvPr id="17" name="Подзаголовок"/>
          <p:cNvSpPr txBox="1"/>
          <p:nvPr/>
        </p:nvSpPr>
        <p:spPr>
          <a:xfrm>
            <a:off x="731520" y="329184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Индивидуальные беседы с учениками и родителями по итогам четверти: как подготовиться, провести и зафиксировать</a:t>
            </a:r>
            <a:endParaRPr lang="en-US" sz="2000" dirty="0"/>
          </a:p>
        </p:txBody>
      </p:sp>
      <p:sp>
        <p:nvSpPr>
          <p:cNvPr id="18" name="Период"/>
          <p:cNvSpPr txBox="1"/>
          <p:nvPr/>
        </p:nvSpPr>
        <p:spPr>
          <a:xfrm>
            <a:off x="731520" y="475488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Период: </a:t>
            </a:r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конец I четверти · 2026/27 учебный год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 раздела"/>
          <p:cNvSpPr/>
          <p:nvPr/>
        </p:nvSpPr>
        <p:spPr>
          <a:xfrm>
            <a:off x="548640" y="320040"/>
            <a:ext cx="3931920" cy="329184"/>
          </a:xfrm>
          <a:prstGeom prst="roundRect">
            <a:avLst>
              <a:gd name="adj" fmla="val 27778"/>
            </a:avLst>
          </a:prstGeom>
          <a:solidFill>
            <a:srgbClr val="E6E0F8"/>
          </a:solidFill>
          <a:ln w="12700">
            <a:solidFill>
              <a:srgbClr val="E6E0F8"/>
            </a:solidFill>
            <a:prstDash val="solid"/>
          </a:ln>
        </p:spPr>
      </p:sp>
      <p:sp>
        <p:nvSpPr>
          <p:cNvPr id="3" name="Текст метки"/>
          <p:cNvSpPr txBox="1"/>
          <p:nvPr/>
        </p:nvSpPr>
        <p:spPr>
          <a:xfrm>
            <a:off x="548640" y="3200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A45A8"/>
                </a:solidFill>
              </a:rPr>
              <a:t>1. МЕТОДИЧЕСКАЯ ЧАСТЬ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Зачем нужна индивидуальная беседа</a:t>
            </a:r>
            <a:endParaRPr lang="en-US" sz="3200" dirty="0"/>
          </a:p>
        </p:txBody>
      </p:sp>
      <p:sp>
        <p:nvSpPr>
          <p:cNvPr id="5" name="Главная мысль (фон)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2632"/>
            </a:avLst>
          </a:prstGeom>
          <a:solidFill>
            <a:srgbClr val="EFEBFA"/>
          </a:solidFill>
          <a:ln w="12700">
            <a:solidFill>
              <a:srgbClr val="EFEBFA"/>
            </a:solidFill>
            <a:prstDash val="solid"/>
          </a:ln>
        </p:spPr>
      </p:sp>
      <p:sp>
        <p:nvSpPr>
          <p:cNvPr id="6" name="Главная мысль (текст)"/>
          <p:cNvSpPr txBox="1"/>
          <p:nvPr/>
        </p:nvSpPr>
        <p:spPr>
          <a:xfrm>
            <a:off x="777240" y="1600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Главная мысль: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оценки в журнале — это цифры. Беседа превращает их в понятный план: что получилось, что трудно и что делаем дальше.</a:t>
            </a:r>
            <a:endParaRPr lang="en-US" sz="1400" dirty="0"/>
          </a:p>
        </p:txBody>
      </p:sp>
      <p:sp>
        <p:nvSpPr>
          <p:cNvPr id="7" name="Цели беседы (фон)"/>
          <p:cNvSpPr/>
          <p:nvPr/>
        </p:nvSpPr>
        <p:spPr>
          <a:xfrm>
            <a:off x="548640" y="2697480"/>
            <a:ext cx="5440680" cy="2743200"/>
          </a:xfrm>
          <a:prstGeom prst="roundRect">
            <a:avLst>
              <a:gd name="adj" fmla="val 5000"/>
            </a:avLst>
          </a:prstGeom>
          <a:solidFill>
            <a:srgbClr val="E1F4EE"/>
          </a:solidFill>
          <a:ln w="12700">
            <a:solidFill>
              <a:srgbClr val="E1F4EE"/>
            </a:solidFill>
            <a:prstDash val="solid"/>
          </a:ln>
        </p:spPr>
      </p:sp>
      <p:sp>
        <p:nvSpPr>
          <p:cNvPr id="8" name="Цели беседы (заголовок)"/>
          <p:cNvSpPr txBox="1"/>
          <p:nvPr/>
        </p:nvSpPr>
        <p:spPr>
          <a:xfrm>
            <a:off x="777240" y="2807208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Цели беседы</a:t>
            </a:r>
            <a:endParaRPr lang="en-US" sz="1800" dirty="0"/>
          </a:p>
        </p:txBody>
      </p:sp>
      <p:sp>
        <p:nvSpPr>
          <p:cNvPr id="9" name="Цели беседы (текст)"/>
          <p:cNvSpPr txBox="1"/>
          <p:nvPr/>
        </p:nvSpPr>
        <p:spPr>
          <a:xfrm>
            <a:off x="777240" y="3264408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Ученик: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понимает свои результаты и видит, куда расти.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Родители: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получают честную и спокойную картину, без сюрпризов в конце года.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Договорённости: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конкретные шаги и сроки.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Доверие: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ребёнок знает, что взрослые на его стороне.</a:t>
            </a:r>
            <a:endParaRPr lang="en-US" sz="1600" dirty="0"/>
          </a:p>
        </p:txBody>
      </p:sp>
      <p:sp>
        <p:nvSpPr>
          <p:cNvPr id="10" name="Принципы разговора (фон)"/>
          <p:cNvSpPr/>
          <p:nvPr/>
        </p:nvSpPr>
        <p:spPr>
          <a:xfrm>
            <a:off x="6172200" y="2697480"/>
            <a:ext cx="5440680" cy="2743200"/>
          </a:xfrm>
          <a:prstGeom prst="roundRect">
            <a:avLst>
              <a:gd name="adj" fmla="val 5000"/>
            </a:avLst>
          </a:prstGeom>
          <a:solidFill>
            <a:srgbClr val="FEEEDD"/>
          </a:solidFill>
          <a:ln w="12700">
            <a:solidFill>
              <a:srgbClr val="FEEEDD"/>
            </a:solidFill>
            <a:prstDash val="solid"/>
          </a:ln>
        </p:spPr>
      </p:sp>
      <p:sp>
        <p:nvSpPr>
          <p:cNvPr id="11" name="Принципы разговора (заголовок)"/>
          <p:cNvSpPr txBox="1"/>
          <p:nvPr/>
        </p:nvSpPr>
        <p:spPr>
          <a:xfrm>
            <a:off x="6400800" y="2807208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Принципы разговора</a:t>
            </a:r>
            <a:endParaRPr lang="en-US" sz="1800" dirty="0"/>
          </a:p>
        </p:txBody>
      </p:sp>
      <p:sp>
        <p:nvSpPr>
          <p:cNvPr id="12" name="Принципы разговора (текст)"/>
          <p:cNvSpPr txBox="1"/>
          <p:nvPr/>
        </p:nvSpPr>
        <p:spPr>
          <a:xfrm>
            <a:off x="6400800" y="3264408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Лично и конфиденциально: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без других детей и родителей рядом.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Сначала сильные стороны,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затем зоны роста.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Факты и примеры,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а не ярлыки («ленивый», «невнимательный»).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Слушаем больше,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чем говорим.</a:t>
            </a:r>
            <a:endParaRPr lang="en-US" sz="1600" dirty="0"/>
          </a:p>
        </p:txBody>
      </p:sp>
      <p:sp>
        <p:nvSpPr>
          <p:cNvPr id="13" name="Подсказка (фон)"/>
          <p:cNvSpPr/>
          <p:nvPr/>
        </p:nvSpPr>
        <p:spPr>
          <a:xfrm>
            <a:off x="548640" y="5623560"/>
            <a:ext cx="11064240" cy="594360"/>
          </a:xfrm>
          <a:prstGeom prst="roundRect">
            <a:avLst>
              <a:gd name="adj" fmla="val 18462"/>
            </a:avLst>
          </a:prstGeom>
          <a:solidFill>
            <a:srgbClr val="FEEEDD"/>
          </a:solidFill>
          <a:ln w="12700">
            <a:solidFill>
              <a:srgbClr val="FEEEDD"/>
            </a:solidFill>
            <a:prstDash val="solid"/>
          </a:ln>
        </p:spPr>
      </p:sp>
      <p:sp>
        <p:nvSpPr>
          <p:cNvPr id="14" name="Подсказка (текст)"/>
          <p:cNvSpPr txBox="1"/>
          <p:nvPr/>
        </p:nvSpPr>
        <p:spPr>
          <a:xfrm>
            <a:off x="777240" y="562356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Беседа нужна не только «трудным» детям: ученику с хорошими результатами тоже важно услышать, что его работу замечают.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 раздела"/>
          <p:cNvSpPr/>
          <p:nvPr/>
        </p:nvSpPr>
        <p:spPr>
          <a:xfrm>
            <a:off x="548640" y="320040"/>
            <a:ext cx="3931920" cy="329184"/>
          </a:xfrm>
          <a:prstGeom prst="roundRect">
            <a:avLst>
              <a:gd name="adj" fmla="val 27778"/>
            </a:avLst>
          </a:prstGeom>
          <a:solidFill>
            <a:srgbClr val="E6E0F8"/>
          </a:solidFill>
          <a:ln w="12700">
            <a:solidFill>
              <a:srgbClr val="E6E0F8"/>
            </a:solidFill>
            <a:prstDash val="solid"/>
          </a:ln>
        </p:spPr>
      </p:sp>
      <p:sp>
        <p:nvSpPr>
          <p:cNvPr id="3" name="Текст метки"/>
          <p:cNvSpPr txBox="1"/>
          <p:nvPr/>
        </p:nvSpPr>
        <p:spPr>
          <a:xfrm>
            <a:off x="548640" y="3200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A45A8"/>
                </a:solidFill>
              </a:rPr>
              <a:t>1. МЕТОДИЧЕСКАЯ ЧАСТЬ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Как построить разговор: ученик и родители</a:t>
            </a:r>
            <a:endParaRPr lang="en-US" sz="3200" dirty="0"/>
          </a:p>
        </p:txBody>
      </p:sp>
      <p:sp>
        <p:nvSpPr>
          <p:cNvPr id="5" name="Беседа с учеником (фон)"/>
          <p:cNvSpPr/>
          <p:nvPr/>
        </p:nvSpPr>
        <p:spPr>
          <a:xfrm>
            <a:off x="548640" y="1600200"/>
            <a:ext cx="5440680" cy="3611880"/>
          </a:xfrm>
          <a:prstGeom prst="roundRect">
            <a:avLst>
              <a:gd name="adj" fmla="val 3797"/>
            </a:avLst>
          </a:prstGeom>
          <a:solidFill>
            <a:srgbClr val="EFEBFA"/>
          </a:solidFill>
          <a:ln w="12700">
            <a:solidFill>
              <a:srgbClr val="EFEBFA"/>
            </a:solidFill>
            <a:prstDash val="solid"/>
          </a:ln>
        </p:spPr>
      </p:sp>
      <p:sp>
        <p:nvSpPr>
          <p:cNvPr id="6" name="Беседа с учеником (заголовок)"/>
          <p:cNvSpPr txBox="1"/>
          <p:nvPr/>
        </p:nvSpPr>
        <p:spPr>
          <a:xfrm>
            <a:off x="777240" y="1709928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Беседа с учеником (10–15 минут)</a:t>
            </a:r>
            <a:endParaRPr lang="en-US" sz="1800" dirty="0"/>
          </a:p>
        </p:txBody>
      </p:sp>
      <p:sp>
        <p:nvSpPr>
          <p:cNvPr id="7" name="Беседа с учеником (текст)"/>
          <p:cNvSpPr txBox="1"/>
          <p:nvPr/>
        </p:nvSpPr>
        <p:spPr>
          <a:xfrm>
            <a:off x="777240" y="2167128"/>
            <a:ext cx="4983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Начало: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спросить, как он сам оценивает четверть.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Успехи: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назвать 2–3 конкретных достижения.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Трудности: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выяснить, что мешает, и выслушать до конца.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План: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ученик сам предлагает 1–2 шага.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Финал: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поддержка и дата следующей встречи.</a:t>
            </a:r>
            <a:endParaRPr lang="en-US" sz="1700" dirty="0"/>
          </a:p>
        </p:txBody>
      </p:sp>
      <p:sp>
        <p:nvSpPr>
          <p:cNvPr id="8" name="Беседа с родителями (фон)"/>
          <p:cNvSpPr/>
          <p:nvPr/>
        </p:nvSpPr>
        <p:spPr>
          <a:xfrm>
            <a:off x="6172200" y="1600200"/>
            <a:ext cx="5440680" cy="3611880"/>
          </a:xfrm>
          <a:prstGeom prst="roundRect">
            <a:avLst>
              <a:gd name="adj" fmla="val 3797"/>
            </a:avLst>
          </a:prstGeom>
          <a:solidFill>
            <a:srgbClr val="E1F4EE"/>
          </a:solidFill>
          <a:ln w="12700">
            <a:solidFill>
              <a:srgbClr val="E1F4EE"/>
            </a:solidFill>
            <a:prstDash val="solid"/>
          </a:ln>
        </p:spPr>
      </p:sp>
      <p:sp>
        <p:nvSpPr>
          <p:cNvPr id="9" name="Беседа с родителями (заголовок)"/>
          <p:cNvSpPr txBox="1"/>
          <p:nvPr/>
        </p:nvSpPr>
        <p:spPr>
          <a:xfrm>
            <a:off x="6400800" y="1709928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Беседа с родителями (15–20 минут)</a:t>
            </a:r>
            <a:endParaRPr lang="en-US" sz="1800" dirty="0"/>
          </a:p>
        </p:txBody>
      </p:sp>
      <p:sp>
        <p:nvSpPr>
          <p:cNvPr id="10" name="Беседа с родителями (текст)"/>
          <p:cNvSpPr txBox="1"/>
          <p:nvPr/>
        </p:nvSpPr>
        <p:spPr>
          <a:xfrm>
            <a:off x="6400800" y="2167128"/>
            <a:ext cx="4983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Начало: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поблагодарить за приход, назвать цель встречи.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Что получилось: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успехи ребёнка и его сильные стороны.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Что беспокоит: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факты (оценки, пропуски), без сравнений с другими детьми.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Мнение семьи: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спросить, как ребёнок рассказывает о школе.</a:t>
            </a:r>
            <a:endParaRPr lang="en-US" sz="1700" dirty="0"/>
          </a:p>
          <a:p>
            <a:pPr indent="0" marL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Договорённости: </a:t>
            </a:r>
            <a:pPr indent="0" marL="0">
              <a:spcAft>
                <a:spcPts val="9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кто что делает и к какому сроку.</a:t>
            </a:r>
            <a:endParaRPr lang="en-US" sz="1700" dirty="0"/>
          </a:p>
        </p:txBody>
      </p:sp>
      <p:sp>
        <p:nvSpPr>
          <p:cNvPr id="11" name="Я-сообщение (фон)"/>
          <p:cNvSpPr/>
          <p:nvPr/>
        </p:nvSpPr>
        <p:spPr>
          <a:xfrm>
            <a:off x="548640" y="544068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EEEDD"/>
          </a:solidFill>
          <a:ln w="12700">
            <a:solidFill>
              <a:srgbClr val="FEEEDD"/>
            </a:solidFill>
            <a:prstDash val="solid"/>
          </a:ln>
        </p:spPr>
      </p:sp>
      <p:sp>
        <p:nvSpPr>
          <p:cNvPr id="12" name="Я-сообщение (текст)"/>
          <p:cNvSpPr txBox="1"/>
          <p:nvPr/>
        </p:nvSpPr>
        <p:spPr>
          <a:xfrm>
            <a:off x="777240" y="544068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Помогает «Я-сообщение»: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вместо «Вы не следите за уроками» — «Я вижу, что за две недели накопилось три несданные работы, и хочу вместе найти способ помочь».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 раздела"/>
          <p:cNvSpPr/>
          <p:nvPr/>
        </p:nvSpPr>
        <p:spPr>
          <a:xfrm>
            <a:off x="548640" y="320040"/>
            <a:ext cx="3931920" cy="329184"/>
          </a:xfrm>
          <a:prstGeom prst="roundRect">
            <a:avLst>
              <a:gd name="adj" fmla="val 27778"/>
            </a:avLst>
          </a:prstGeom>
          <a:solidFill>
            <a:srgbClr val="D6F1EA"/>
          </a:solidFill>
          <a:ln w="12700">
            <a:solidFill>
              <a:srgbClr val="D6F1EA"/>
            </a:solidFill>
            <a:prstDash val="solid"/>
          </a:ln>
        </p:spPr>
      </p:sp>
      <p:sp>
        <p:nvSpPr>
          <p:cNvPr id="3" name="Текст метки"/>
          <p:cNvSpPr txBox="1"/>
          <p:nvPr/>
        </p:nvSpPr>
        <p:spPr>
          <a:xfrm>
            <a:off x="548640" y="3200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7A68"/>
                </a:solidFill>
              </a:rPr>
              <a:t>2. ОСНОВНЫЕ ЗАДАЧИ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Что нужно сделать: от подготовки до результата</a:t>
            </a:r>
            <a:endParaRPr lang="en-US" sz="3200" dirty="0"/>
          </a:p>
        </p:txBody>
      </p:sp>
      <p:sp>
        <p:nvSpPr>
          <p:cNvPr id="5" name="Шаг 1 (фон)"/>
          <p:cNvSpPr/>
          <p:nvPr/>
        </p:nvSpPr>
        <p:spPr>
          <a:xfrm>
            <a:off x="548640" y="1554480"/>
            <a:ext cx="2066544" cy="2240280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12700">
            <a:solidFill>
              <a:srgbClr val="DCE3EE"/>
            </a:solidFill>
            <a:prstDash val="solid"/>
          </a:ln>
        </p:spPr>
      </p:sp>
      <p:sp>
        <p:nvSpPr>
          <p:cNvPr id="6" name="Шаг 1 (номер)"/>
          <p:cNvSpPr/>
          <p:nvPr/>
        </p:nvSpPr>
        <p:spPr>
          <a:xfrm>
            <a:off x="713232" y="1700784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Шаг 1 (цифра)"/>
          <p:cNvSpPr txBox="1"/>
          <p:nvPr/>
        </p:nvSpPr>
        <p:spPr>
          <a:xfrm>
            <a:off x="713232" y="1700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Шаг 1 (заголовок)"/>
          <p:cNvSpPr txBox="1"/>
          <p:nvPr/>
        </p:nvSpPr>
        <p:spPr>
          <a:xfrm>
            <a:off x="713232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Подготовиться</a:t>
            </a:r>
            <a:endParaRPr lang="en-US" sz="1600" dirty="0"/>
          </a:p>
        </p:txBody>
      </p:sp>
      <p:sp>
        <p:nvSpPr>
          <p:cNvPr id="9" name="Шаг 1 (текст)"/>
          <p:cNvSpPr txBox="1"/>
          <p:nvPr/>
        </p:nvSpPr>
        <p:spPr>
          <a:xfrm>
            <a:off x="713232" y="265176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Оценки, пропуски и отзывы учителей на каждого ученика</a:t>
            </a:r>
            <a:endParaRPr lang="en-US" sz="1400" dirty="0"/>
          </a:p>
        </p:txBody>
      </p:sp>
      <p:sp>
        <p:nvSpPr>
          <p:cNvPr id="10" name="Шаг 2 (фон)"/>
          <p:cNvSpPr/>
          <p:nvPr/>
        </p:nvSpPr>
        <p:spPr>
          <a:xfrm>
            <a:off x="2798064" y="1554480"/>
            <a:ext cx="2066544" cy="2240280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12700">
            <a:solidFill>
              <a:srgbClr val="DCE3EE"/>
            </a:solidFill>
            <a:prstDash val="solid"/>
          </a:ln>
        </p:spPr>
      </p:sp>
      <p:sp>
        <p:nvSpPr>
          <p:cNvPr id="11" name="Шаг 2 (номер)"/>
          <p:cNvSpPr/>
          <p:nvPr/>
        </p:nvSpPr>
        <p:spPr>
          <a:xfrm>
            <a:off x="2962656" y="1700784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Шаг 2 (цифра)"/>
          <p:cNvSpPr txBox="1"/>
          <p:nvPr/>
        </p:nvSpPr>
        <p:spPr>
          <a:xfrm>
            <a:off x="2962656" y="1700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Шаг 2 (заголовок)"/>
          <p:cNvSpPr txBox="1"/>
          <p:nvPr/>
        </p:nvSpPr>
        <p:spPr>
          <a:xfrm>
            <a:off x="2962656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Составить график</a:t>
            </a:r>
            <a:endParaRPr lang="en-US" sz="1600" dirty="0"/>
          </a:p>
        </p:txBody>
      </p:sp>
      <p:sp>
        <p:nvSpPr>
          <p:cNvPr id="14" name="Шаг 2 (текст)"/>
          <p:cNvSpPr txBox="1"/>
          <p:nvPr/>
        </p:nvSpPr>
        <p:spPr>
          <a:xfrm>
            <a:off x="2962656" y="265176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Расписание бесед; «зона риска» — первыми; семьи предупредить заранее</a:t>
            </a:r>
            <a:endParaRPr lang="en-US" sz="1400" dirty="0"/>
          </a:p>
        </p:txBody>
      </p:sp>
      <p:sp>
        <p:nvSpPr>
          <p:cNvPr id="15" name="Шаг 3 (фон)"/>
          <p:cNvSpPr/>
          <p:nvPr/>
        </p:nvSpPr>
        <p:spPr>
          <a:xfrm>
            <a:off x="5047488" y="1554480"/>
            <a:ext cx="2066544" cy="2240280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12700">
            <a:solidFill>
              <a:srgbClr val="DCE3EE"/>
            </a:solidFill>
            <a:prstDash val="solid"/>
          </a:ln>
        </p:spPr>
      </p:sp>
      <p:sp>
        <p:nvSpPr>
          <p:cNvPr id="16" name="Шаг 3 (номер)"/>
          <p:cNvSpPr/>
          <p:nvPr/>
        </p:nvSpPr>
        <p:spPr>
          <a:xfrm>
            <a:off x="5212080" y="1700784"/>
            <a:ext cx="457200" cy="4572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Шаг 3 (цифра)"/>
          <p:cNvSpPr txBox="1"/>
          <p:nvPr/>
        </p:nvSpPr>
        <p:spPr>
          <a:xfrm>
            <a:off x="5212080" y="1700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Шаг 3 (заголовок)"/>
          <p:cNvSpPr txBox="1"/>
          <p:nvPr/>
        </p:nvSpPr>
        <p:spPr>
          <a:xfrm>
            <a:off x="5212080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Провести беседы</a:t>
            </a:r>
            <a:endParaRPr lang="en-US" sz="1600" dirty="0"/>
          </a:p>
        </p:txBody>
      </p:sp>
      <p:sp>
        <p:nvSpPr>
          <p:cNvPr id="19" name="Шаг 3 (текст)"/>
          <p:cNvSpPr txBox="1"/>
          <p:nvPr/>
        </p:nvSpPr>
        <p:spPr>
          <a:xfrm>
            <a:off x="5212080" y="265176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Сначала с учеником, затем с родителями — или вместе, по ситуации</a:t>
            </a:r>
            <a:endParaRPr lang="en-US" sz="1400" dirty="0"/>
          </a:p>
        </p:txBody>
      </p:sp>
      <p:sp>
        <p:nvSpPr>
          <p:cNvPr id="20" name="Шаг 4 (фон)"/>
          <p:cNvSpPr/>
          <p:nvPr/>
        </p:nvSpPr>
        <p:spPr>
          <a:xfrm>
            <a:off x="7296912" y="1554480"/>
            <a:ext cx="2066544" cy="2240280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12700">
            <a:solidFill>
              <a:srgbClr val="DCE3EE"/>
            </a:solidFill>
            <a:prstDash val="solid"/>
          </a:ln>
        </p:spPr>
      </p:sp>
      <p:sp>
        <p:nvSpPr>
          <p:cNvPr id="21" name="Шаг 4 (номер)"/>
          <p:cNvSpPr/>
          <p:nvPr/>
        </p:nvSpPr>
        <p:spPr>
          <a:xfrm>
            <a:off x="7461504" y="1700784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Шаг 4 (цифра)"/>
          <p:cNvSpPr txBox="1"/>
          <p:nvPr/>
        </p:nvSpPr>
        <p:spPr>
          <a:xfrm>
            <a:off x="7461504" y="1700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3" name="Шаг 4 (заголовок)"/>
          <p:cNvSpPr txBox="1"/>
          <p:nvPr/>
        </p:nvSpPr>
        <p:spPr>
          <a:xfrm>
            <a:off x="7461504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Зафиксировать</a:t>
            </a:r>
            <a:endParaRPr lang="en-US" sz="1600" dirty="0"/>
          </a:p>
        </p:txBody>
      </p:sp>
      <p:sp>
        <p:nvSpPr>
          <p:cNvPr id="24" name="Шаг 4 (текст)"/>
          <p:cNvSpPr txBox="1"/>
          <p:nvPr/>
        </p:nvSpPr>
        <p:spPr>
          <a:xfrm>
            <a:off x="7461504" y="265176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Дата, темы, договорённости и сроки — коротко</a:t>
            </a:r>
            <a:endParaRPr lang="en-US" sz="1400" dirty="0"/>
          </a:p>
        </p:txBody>
      </p:sp>
      <p:sp>
        <p:nvSpPr>
          <p:cNvPr id="25" name="Шаг 5 (фон)"/>
          <p:cNvSpPr/>
          <p:nvPr/>
        </p:nvSpPr>
        <p:spPr>
          <a:xfrm>
            <a:off x="9546336" y="1554480"/>
            <a:ext cx="2066544" cy="2240280"/>
          </a:xfrm>
          <a:prstGeom prst="roundRect">
            <a:avLst>
              <a:gd name="adj" fmla="val 6637"/>
            </a:avLst>
          </a:prstGeom>
          <a:solidFill>
            <a:srgbClr val="FFFFFF"/>
          </a:solidFill>
          <a:ln w="12700">
            <a:solidFill>
              <a:srgbClr val="DCE3EE"/>
            </a:solidFill>
            <a:prstDash val="solid"/>
          </a:ln>
        </p:spPr>
      </p:sp>
      <p:sp>
        <p:nvSpPr>
          <p:cNvPr id="26" name="Шаг 5 (номер)"/>
          <p:cNvSpPr/>
          <p:nvPr/>
        </p:nvSpPr>
        <p:spPr>
          <a:xfrm>
            <a:off x="9710928" y="1700784"/>
            <a:ext cx="457200" cy="4572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Шаг 5 (цифра)"/>
          <p:cNvSpPr txBox="1"/>
          <p:nvPr/>
        </p:nvSpPr>
        <p:spPr>
          <a:xfrm>
            <a:off x="9710928" y="1700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8" name="Шаг 5 (заголовок)"/>
          <p:cNvSpPr txBox="1"/>
          <p:nvPr/>
        </p:nvSpPr>
        <p:spPr>
          <a:xfrm>
            <a:off x="9710928" y="22402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Вернуться</a:t>
            </a:r>
            <a:endParaRPr lang="en-US" sz="1600" dirty="0"/>
          </a:p>
        </p:txBody>
      </p:sp>
      <p:sp>
        <p:nvSpPr>
          <p:cNvPr id="29" name="Шаг 5 (текст)"/>
          <p:cNvSpPr txBox="1"/>
          <p:nvPr/>
        </p:nvSpPr>
        <p:spPr>
          <a:xfrm>
            <a:off x="9710928" y="265176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Через 2–3 недели проверить, что выполнено</a:t>
            </a:r>
            <a:endParaRPr lang="en-US" sz="1400" dirty="0"/>
          </a:p>
        </p:txBody>
      </p:sp>
      <p:sp>
        <p:nvSpPr>
          <p:cNvPr id="30" name="Памятка (фон)"/>
          <p:cNvSpPr/>
          <p:nvPr/>
        </p:nvSpPr>
        <p:spPr>
          <a:xfrm>
            <a:off x="548640" y="4023360"/>
            <a:ext cx="5440680" cy="2194560"/>
          </a:xfrm>
          <a:prstGeom prst="roundRect">
            <a:avLst>
              <a:gd name="adj" fmla="val 6250"/>
            </a:avLst>
          </a:prstGeom>
          <a:solidFill>
            <a:srgbClr val="FEEEDD"/>
          </a:solidFill>
          <a:ln w="12700">
            <a:solidFill>
              <a:srgbClr val="FEEEDD"/>
            </a:solidFill>
            <a:prstDash val="solid"/>
          </a:ln>
        </p:spPr>
      </p:sp>
      <p:sp>
        <p:nvSpPr>
          <p:cNvPr id="31" name="Памятка (заголовок)"/>
          <p:cNvSpPr txBox="1"/>
          <p:nvPr/>
        </p:nvSpPr>
        <p:spPr>
          <a:xfrm>
            <a:off x="777240" y="4133088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Памятка к подготовке</a:t>
            </a:r>
            <a:endParaRPr lang="en-US" sz="1800" dirty="0"/>
          </a:p>
        </p:txBody>
      </p:sp>
      <p:sp>
        <p:nvSpPr>
          <p:cNvPr id="32" name="Памятка (текст)"/>
          <p:cNvSpPr txBox="1"/>
          <p:nvPr/>
        </p:nvSpPr>
        <p:spPr>
          <a:xfrm>
            <a:off x="777240" y="4590288"/>
            <a:ext cx="4983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Один лист на ученика: сильные стороны, трудности, 1–2 цели.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Отдельное спокойное место и время без спешки.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Заранее продумать, о чём не говорить: чужие оценки, семейные конфликты.</a:t>
            </a:r>
            <a:endParaRPr lang="en-US" sz="1500" dirty="0"/>
          </a:p>
        </p:txBody>
      </p:sp>
      <p:sp>
        <p:nvSpPr>
          <p:cNvPr id="33" name="Кого приглашать (фон)"/>
          <p:cNvSpPr/>
          <p:nvPr/>
        </p:nvSpPr>
        <p:spPr>
          <a:xfrm>
            <a:off x="6172200" y="4023360"/>
            <a:ext cx="5440680" cy="2194560"/>
          </a:xfrm>
          <a:prstGeom prst="roundRect">
            <a:avLst>
              <a:gd name="adj" fmla="val 6250"/>
            </a:avLst>
          </a:prstGeom>
          <a:solidFill>
            <a:srgbClr val="FCE8E8"/>
          </a:solidFill>
          <a:ln w="12700">
            <a:solidFill>
              <a:srgbClr val="FCE8E8"/>
            </a:solidFill>
            <a:prstDash val="solid"/>
          </a:ln>
        </p:spPr>
      </p:sp>
      <p:sp>
        <p:nvSpPr>
          <p:cNvPr id="34" name="Кого приглашать (заголовок)"/>
          <p:cNvSpPr txBox="1"/>
          <p:nvPr/>
        </p:nvSpPr>
        <p:spPr>
          <a:xfrm>
            <a:off x="6400800" y="4133088"/>
            <a:ext cx="4983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Кого приглашать в первую очередь</a:t>
            </a:r>
            <a:endParaRPr lang="en-US" sz="1800" dirty="0"/>
          </a:p>
        </p:txBody>
      </p:sp>
      <p:sp>
        <p:nvSpPr>
          <p:cNvPr id="35" name="Кого приглашать (текст)"/>
          <p:cNvSpPr txBox="1"/>
          <p:nvPr/>
        </p:nvSpPr>
        <p:spPr>
          <a:xfrm>
            <a:off x="6400800" y="4590288"/>
            <a:ext cx="4983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Детей со снижением результатов и частыми пропусками.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Тех, у кого резко изменилось поведение или настроение.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Родителей, которых давно не видели в школе.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 раздела"/>
          <p:cNvSpPr/>
          <p:nvPr/>
        </p:nvSpPr>
        <p:spPr>
          <a:xfrm>
            <a:off x="548640" y="320040"/>
            <a:ext cx="3931920" cy="329184"/>
          </a:xfrm>
          <a:prstGeom prst="roundRect">
            <a:avLst>
              <a:gd name="adj" fmla="val 27778"/>
            </a:avLst>
          </a:prstGeom>
          <a:solidFill>
            <a:srgbClr val="D6F1EA"/>
          </a:solidFill>
          <a:ln w="12700">
            <a:solidFill>
              <a:srgbClr val="D6F1EA"/>
            </a:solidFill>
            <a:prstDash val="solid"/>
          </a:ln>
        </p:spPr>
      </p:sp>
      <p:sp>
        <p:nvSpPr>
          <p:cNvPr id="3" name="Текст метки"/>
          <p:cNvSpPr txBox="1"/>
          <p:nvPr/>
        </p:nvSpPr>
        <p:spPr>
          <a:xfrm>
            <a:off x="548640" y="3200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7A68"/>
                </a:solidFill>
              </a:rPr>
              <a:t>2. ОСНОВНЫЕ ЗАДАЧИ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Сложные ситуации: что делать</a:t>
            </a:r>
            <a:endParaRPr lang="en-US" sz="3200" dirty="0"/>
          </a:p>
        </p:txBody>
      </p:sp>
      <p:sp>
        <p:nvSpPr>
          <p:cNvPr id="5" name="Ситуация 1 (фон)"/>
          <p:cNvSpPr/>
          <p:nvPr/>
        </p:nvSpPr>
        <p:spPr>
          <a:xfrm>
            <a:off x="548640" y="1554480"/>
            <a:ext cx="5440680" cy="1965960"/>
          </a:xfrm>
          <a:prstGeom prst="roundRect">
            <a:avLst>
              <a:gd name="adj" fmla="val 6977"/>
            </a:avLst>
          </a:prstGeom>
          <a:solidFill>
            <a:srgbClr val="FCE8E8"/>
          </a:solidFill>
          <a:ln w="12700">
            <a:solidFill>
              <a:srgbClr val="FCE8E8"/>
            </a:solidFill>
            <a:prstDash val="solid"/>
          </a:ln>
        </p:spPr>
      </p:sp>
      <p:sp>
        <p:nvSpPr>
          <p:cNvPr id="6" name="Ситуация 1 (заголовок)"/>
          <p:cNvSpPr txBox="1"/>
          <p:nvPr/>
        </p:nvSpPr>
        <p:spPr>
          <a:xfrm>
            <a:off x="777240" y="1664208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Родитель на повышенных тонах</a:t>
            </a:r>
            <a:endParaRPr lang="en-US" sz="1700" dirty="0"/>
          </a:p>
        </p:txBody>
      </p:sp>
      <p:sp>
        <p:nvSpPr>
          <p:cNvPr id="7" name="Ситуация 1 (текст)"/>
          <p:cNvSpPr txBox="1"/>
          <p:nvPr/>
        </p:nvSpPr>
        <p:spPr>
          <a:xfrm>
            <a:off x="777240" y="205740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Говорить тихо и медленно, не спорить. Признать эмоции («Понимаю, что вы переживаете») и вернуться к фактам. Если не стихает — предложить продолжить разговор позже, с участием администрации.</a:t>
            </a:r>
            <a:endParaRPr lang="en-US" sz="1600" dirty="0"/>
          </a:p>
        </p:txBody>
      </p:sp>
      <p:sp>
        <p:nvSpPr>
          <p:cNvPr id="8" name="Ситуация 2 (фон)"/>
          <p:cNvSpPr/>
          <p:nvPr/>
        </p:nvSpPr>
        <p:spPr>
          <a:xfrm>
            <a:off x="6172200" y="1554480"/>
            <a:ext cx="5440680" cy="1965960"/>
          </a:xfrm>
          <a:prstGeom prst="roundRect">
            <a:avLst>
              <a:gd name="adj" fmla="val 6977"/>
            </a:avLst>
          </a:prstGeom>
          <a:solidFill>
            <a:srgbClr val="FEEEDD"/>
          </a:solidFill>
          <a:ln w="12700">
            <a:solidFill>
              <a:srgbClr val="FEEEDD"/>
            </a:solidFill>
            <a:prstDash val="solid"/>
          </a:ln>
        </p:spPr>
      </p:sp>
      <p:sp>
        <p:nvSpPr>
          <p:cNvPr id="9" name="Ситуация 2 (заголовок)"/>
          <p:cNvSpPr txBox="1"/>
          <p:nvPr/>
        </p:nvSpPr>
        <p:spPr>
          <a:xfrm>
            <a:off x="6400800" y="1664208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Родитель не приходит и не отвечает</a:t>
            </a:r>
            <a:endParaRPr lang="en-US" sz="1700" dirty="0"/>
          </a:p>
        </p:txBody>
      </p:sp>
      <p:sp>
        <p:nvSpPr>
          <p:cNvPr id="10" name="Ситуация 2 (текст)"/>
          <p:cNvSpPr txBox="1"/>
          <p:nvPr/>
        </p:nvSpPr>
        <p:spPr>
          <a:xfrm>
            <a:off x="6400800" y="205740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Предложить удобный формат (звонок, видеосвязь, другое время). Фиксировать попытки связи. Если ребёнок в зоне риска — сообщить социальному педагогу и администрации.</a:t>
            </a:r>
            <a:endParaRPr lang="en-US" sz="1600" dirty="0"/>
          </a:p>
        </p:txBody>
      </p:sp>
      <p:sp>
        <p:nvSpPr>
          <p:cNvPr id="11" name="Ситуация 3 (фон)"/>
          <p:cNvSpPr/>
          <p:nvPr/>
        </p:nvSpPr>
        <p:spPr>
          <a:xfrm>
            <a:off x="548640" y="3657600"/>
            <a:ext cx="5440680" cy="1965960"/>
          </a:xfrm>
          <a:prstGeom prst="roundRect">
            <a:avLst>
              <a:gd name="adj" fmla="val 6977"/>
            </a:avLst>
          </a:prstGeom>
          <a:solidFill>
            <a:srgbClr val="EFEBFA"/>
          </a:solidFill>
          <a:ln w="12700">
            <a:solidFill>
              <a:srgbClr val="EFEBFA"/>
            </a:solidFill>
            <a:prstDash val="solid"/>
          </a:ln>
        </p:spPr>
      </p:sp>
      <p:sp>
        <p:nvSpPr>
          <p:cNvPr id="12" name="Ситуация 3 (заголовок)"/>
          <p:cNvSpPr txBox="1"/>
          <p:nvPr/>
        </p:nvSpPr>
        <p:spPr>
          <a:xfrm>
            <a:off x="777240" y="3767328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Ученик молчит или закрыт</a:t>
            </a:r>
            <a:endParaRPr lang="en-US" sz="1700" dirty="0"/>
          </a:p>
        </p:txBody>
      </p:sp>
      <p:sp>
        <p:nvSpPr>
          <p:cNvPr id="13" name="Ситуация 3 (текст)"/>
          <p:cNvSpPr txBox="1"/>
          <p:nvPr/>
        </p:nvSpPr>
        <p:spPr>
          <a:xfrm>
            <a:off x="777240" y="416052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Не давить. Задавать открытые вопросы («Что в этой четверти было самым трудным?»), дать время. При необходимости передать разговор психологу или другому взрослому, которому ребёнок доверяет.</a:t>
            </a:r>
            <a:endParaRPr lang="en-US" sz="1600" dirty="0"/>
          </a:p>
        </p:txBody>
      </p:sp>
      <p:sp>
        <p:nvSpPr>
          <p:cNvPr id="14" name="Ситуация 4 (фон)"/>
          <p:cNvSpPr/>
          <p:nvPr/>
        </p:nvSpPr>
        <p:spPr>
          <a:xfrm>
            <a:off x="6172200" y="3657600"/>
            <a:ext cx="5440680" cy="1965960"/>
          </a:xfrm>
          <a:prstGeom prst="roundRect">
            <a:avLst>
              <a:gd name="adj" fmla="val 6977"/>
            </a:avLst>
          </a:prstGeom>
          <a:solidFill>
            <a:srgbClr val="E1F4EE"/>
          </a:solidFill>
          <a:ln w="12700">
            <a:solidFill>
              <a:srgbClr val="E1F4EE"/>
            </a:solidFill>
            <a:prstDash val="solid"/>
          </a:ln>
        </p:spPr>
      </p:sp>
      <p:sp>
        <p:nvSpPr>
          <p:cNvPr id="15" name="Ситуация 4 (заголовок)"/>
          <p:cNvSpPr txBox="1"/>
          <p:nvPr/>
        </p:nvSpPr>
        <p:spPr>
          <a:xfrm>
            <a:off x="6400800" y="3767328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Родитель не согласен с оценкой</a:t>
            </a:r>
            <a:endParaRPr lang="en-US" sz="1700" dirty="0"/>
          </a:p>
        </p:txBody>
      </p:sp>
      <p:sp>
        <p:nvSpPr>
          <p:cNvPr id="16" name="Ситуация 4 (текст)"/>
          <p:cNvSpPr txBox="1"/>
          <p:nvPr/>
        </p:nvSpPr>
        <p:spPr>
          <a:xfrm>
            <a:off x="6400800" y="416052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Выслушать, показать критерии оценивания и работы. Предложить встречу с учителем-предметником. Спор об отметке решается по процедуре школы, а не в беседе «на ходу».</a:t>
            </a:r>
            <a:endParaRPr lang="en-US" sz="1600" dirty="0"/>
          </a:p>
        </p:txBody>
      </p:sp>
      <p:sp>
        <p:nvSpPr>
          <p:cNvPr id="17" name="Важно (фон)"/>
          <p:cNvSpPr/>
          <p:nvPr/>
        </p:nvSpPr>
        <p:spPr>
          <a:xfrm>
            <a:off x="548640" y="5760720"/>
            <a:ext cx="11064240" cy="594360"/>
          </a:xfrm>
          <a:prstGeom prst="roundRect">
            <a:avLst>
              <a:gd name="adj" fmla="val 18462"/>
            </a:avLst>
          </a:prstGeom>
          <a:solidFill>
            <a:srgbClr val="FEEEDD"/>
          </a:solidFill>
          <a:ln w="12700">
            <a:solidFill>
              <a:srgbClr val="FEEEDD"/>
            </a:solidFill>
            <a:prstDash val="solid"/>
          </a:ln>
        </p:spPr>
      </p:sp>
      <p:sp>
        <p:nvSpPr>
          <p:cNvPr id="18" name="Важно (текст)"/>
          <p:cNvSpPr txBox="1"/>
          <p:nvPr/>
        </p:nvSpPr>
        <p:spPr>
          <a:xfrm>
            <a:off x="777240" y="576072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Важно: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если прозвучали признаки насилия или угрозы безопасности ребёнка — не обещайте «сохранить в тайне», сообщите администрации и специалистам по порядку, принятому в школе.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 раздела"/>
          <p:cNvSpPr/>
          <p:nvPr/>
        </p:nvSpPr>
        <p:spPr>
          <a:xfrm>
            <a:off x="548640" y="320040"/>
            <a:ext cx="3931920" cy="329184"/>
          </a:xfrm>
          <a:prstGeom prst="roundRect">
            <a:avLst>
              <a:gd name="adj" fmla="val 27778"/>
            </a:avLst>
          </a:prstGeom>
          <a:solidFill>
            <a:srgbClr val="FDE5D2"/>
          </a:solidFill>
          <a:ln w="12700">
            <a:solidFill>
              <a:srgbClr val="FDE5D2"/>
            </a:solidFill>
            <a:prstDash val="solid"/>
          </a:ln>
        </p:spPr>
      </p:sp>
      <p:sp>
        <p:nvSpPr>
          <p:cNvPr id="3" name="Текст метки"/>
          <p:cNvSpPr txBox="1"/>
          <p:nvPr/>
        </p:nvSpPr>
        <p:spPr>
          <a:xfrm>
            <a:off x="548640" y="3200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561C"/>
                </a:solidFill>
              </a:rPr>
              <a:t>3. НОРМАТИВНО-ПРАВОВЫЕ АКТЫ · ЧАСТЬ 1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Закон об образовании и семья: опоры для разговора</a:t>
            </a:r>
            <a:endParaRPr lang="en-US" sz="3200" dirty="0"/>
          </a:p>
        </p:txBody>
      </p:sp>
      <p:graphicFrame>
        <p:nvGraphicFramePr>
          <p:cNvPr id="7" name="Таблица НП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7498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ctr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7C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это значит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ctr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7CD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Федеральный закон от 29.12.2012 № 273-ФЗ «Об образовании в РФ»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4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вправе 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знакомиться с ходом образовательного процесса и с оценками своих детей, 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4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 обязаны 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обеспечить получение ими образования. Это основание приглашать семью на беседу.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273-ФЗ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34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Права обучающихся: уважение человеческого достоинства, защита от психического и физического насилия. В беседе — никаких унижений и публичных оценок личности.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273-ФЗ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48 и ст. 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4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48: 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педагог соблюдает этические нормы, уважает честь и достоинство учеников и родителей. 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4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45: 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если мнения расходятся, есть комиссия по урегулированию споров — туда можно направить конфликт, а не «выяснять» его в беседе.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273-ФЗ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58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Академическая задолженность и сроки её ликвидации: обязательно объясните это семье, если результаты неудовлетворительные.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Семейный кодекс РФ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63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имеют право и обязаны воспитывать детей и отвечают за их развитие. Помогает выстроить разговор как партнёрство семьи и школы.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 раздела"/>
          <p:cNvSpPr/>
          <p:nvPr/>
        </p:nvSpPr>
        <p:spPr>
          <a:xfrm>
            <a:off x="548640" y="320040"/>
            <a:ext cx="3931920" cy="329184"/>
          </a:xfrm>
          <a:prstGeom prst="roundRect">
            <a:avLst>
              <a:gd name="adj" fmla="val 27778"/>
            </a:avLst>
          </a:prstGeom>
          <a:solidFill>
            <a:srgbClr val="FDE5D2"/>
          </a:solidFill>
          <a:ln w="12700">
            <a:solidFill>
              <a:srgbClr val="FDE5D2"/>
            </a:solidFill>
            <a:prstDash val="solid"/>
          </a:ln>
        </p:spPr>
      </p:sp>
      <p:sp>
        <p:nvSpPr>
          <p:cNvPr id="3" name="Текст метки"/>
          <p:cNvSpPr txBox="1"/>
          <p:nvPr/>
        </p:nvSpPr>
        <p:spPr>
          <a:xfrm>
            <a:off x="548640" y="3200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561C"/>
                </a:solidFill>
              </a:rPr>
              <a:t>3. НОРМАТИВНО-ПРАВОВЫЕ АКТЫ · ЧАСТЬ 2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73152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Конфиденциальность, этика и документы школы</a:t>
            </a:r>
            <a:endParaRPr lang="en-US" sz="3200" dirty="0"/>
          </a:p>
        </p:txBody>
      </p:sp>
      <p:graphicFrame>
        <p:nvGraphicFramePr>
          <p:cNvPr id="8" name="Таблица НП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7132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ctr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7C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это значит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ctr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7CD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Федеральный закон от 27.07.2006 № 152-ФЗ «О персональных данных»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Оценки, пропуски, особенности здоровья и семьи — персональные данные. Беседы проводятся лично; записи хранятся так, как установлено в школе; в чаты и мессенджеры подробности не выкладываем.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Письмо Минпросвещения России от 12.05.2020 № ВБ-1011/08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методические рекомендации по классному руководству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Индивидуальная работа с учениками и взаимодействие с родителями — часть функций классного руководителя. Опора для планирования бесед и форм их фиксации.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Федеральный закон от 24.07.1998 № 124-ФЗ «Об основных гарантиях прав ребёнка в РФ»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Права ребёнка на защиту достоинства и интересов. Интересы ребёнка — главный ориентир любого разговора с семьёй.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D31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Локальные акты вашей школы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6C77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внутреннего распорядка, Положение о классном руководстве, кодекс этики, Положение о взаимодействии с родителями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Определяют формы бесед, журнал или лист учёта, порядок передачи сложных случаев психологу, соцпедагогу, администрации. 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A4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Сверяйтесь с актуальной редакцией 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 завучем.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82296" marB="82296" anchor="t">
                    <a:lnL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2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Сноска"/>
          <p:cNvSpPr txBox="1"/>
          <p:nvPr/>
        </p:nvSpPr>
        <p:spPr>
          <a:xfrm>
            <a:off x="548640" y="59436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Редакции документов могут меняться — перед использованием проверяйте их актуальность.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кольная беседа">
  <a:themeElements>
    <a:clrScheme name="Школьная беседа">
      <a:dk1>
        <a:srgbClr val="33384F"/>
      </a:dk1>
      <a:lt1>
        <a:srgbClr val="FFFFFF"/>
      </a:lt1>
      <a:dk2>
        <a:srgbClr val="3D3187"/>
      </a:dk2>
      <a:lt2>
        <a:srgbClr val="F6FBF8"/>
      </a:lt2>
      <a:accent1>
        <a:srgbClr val="8E7CD6"/>
      </a:accent1>
      <a:accent2>
        <a:srgbClr val="4FBFA8"/>
      </a:accent2>
      <a:accent3>
        <a:srgbClr val="F2A15F"/>
      </a:accent3>
      <a:accent4>
        <a:srgbClr val="EE8F8F"/>
      </a:accent4>
      <a:accent5>
        <a:srgbClr val="6FA8DC"/>
      </a:accent5>
      <a:accent6>
        <a:srgbClr val="6C7790"/>
      </a:accent6>
      <a:hlink>
        <a:srgbClr val="5A45A8"/>
      </a:hlink>
      <a:folHlink>
        <a:srgbClr val="8E7CD6"/>
      </a:folHlink>
    </a:clrScheme>
    <a:fontScheme name="Школьная беседа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первой четверти: индивидуальные беседы с учениками и родителями</dc:title>
  <dc:subject>PptxGenJS Presentation</dc:subject>
  <dc:creator>Классному руководителю</dc:creator>
  <cp:lastModifiedBy>Классному руководителю</cp:lastModifiedBy>
  <cp:revision>1</cp:revision>
  <dcterms:created xsi:type="dcterms:W3CDTF">2026-10-29T08:14:42Z</dcterms:created>
  <dcterms:modified xsi:type="dcterms:W3CDTF">2026-10-29T08:14:42Z</dcterms:modified>
</cp:coreProperties>
</file>