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1: смысл Года единства народов России для классного руководителя.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Источник: Указ Президента РФ от 25.12.2025 № 962 «О проведении в Российской Федерации Года единства народов России». Конкретный план мероприятий и состав оргкомитета смотрите в официальных документах.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младших классов используйте истории и сказки народов региона; для старших — обсуждение и проекты.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Следите, чтобы ребёнок не оказывался в роли «представителя народа». Рассказывать о семье — только по желанию.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Сроки ориентировочные; согласуйте с планом воспитательной работы школы.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Ссылайтесь на Указ № 962 при подготовке плана класса.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классный час вопросом к детям о том, какое общее дело они готовы сделать.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3/_img3/do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45720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1F4F8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7585"/>
                </a:solidFill>
              </a:rPr>
              <a:t>Год единства народов России · 2026</a:t>
            </a:r>
            <a:endParaRPr lang="en-US" sz="11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2B2F3A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6E7585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3/_img3/art_r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228600"/>
            <a:ext cx="4114800" cy="4700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ГОД ЕДИНСТВА НАРОДОВ РОССИИ · 2026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23444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2B2F3A"/>
                </a:solidFill>
              </a:rPr>
              <a:t>Год единства: что это значит для класса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731520" y="2743200"/>
            <a:ext cx="6583680" cy="1554480"/>
          </a:xfrm>
          <a:prstGeom prst="rect">
            <a:avLst/>
          </a:prstGeom>
          <a:solidFill>
            <a:srgbClr val="FFFFFF"/>
          </a:solidFill>
          <a:ln w="22225">
            <a:solidFill>
              <a:srgbClr val="E2574C"/>
            </a:solidFill>
            <a:prstDash val="solid"/>
          </a:ln>
        </p:spPr>
      </p:sp>
      <p:sp>
        <p:nvSpPr>
          <p:cNvPr id="6" name="Подтема (полоса)"/>
          <p:cNvSpPr/>
          <p:nvPr/>
        </p:nvSpPr>
        <p:spPr>
          <a:xfrm>
            <a:off x="731520" y="2743200"/>
            <a:ext cx="6583680" cy="128016"/>
          </a:xfrm>
          <a:prstGeom prst="rect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1143000" y="2871216"/>
            <a:ext cx="576072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23229"/>
                </a:solidFill>
              </a:rPr>
              <a:t>2026 год объявлен Годом единства народов России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Методическая часть: что объявлено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Главное о Годе единства народов России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6" name="Показатель 2026 (фон)"/>
          <p:cNvSpPr/>
          <p:nvPr/>
        </p:nvSpPr>
        <p:spPr>
          <a:xfrm>
            <a:off x="548640" y="1554480"/>
            <a:ext cx="353568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E2574C"/>
            </a:solidFill>
            <a:prstDash val="solid"/>
          </a:ln>
        </p:spPr>
      </p:sp>
      <p:sp>
        <p:nvSpPr>
          <p:cNvPr id="7" name="Показатель 2026"/>
          <p:cNvSpPr txBox="1"/>
          <p:nvPr/>
        </p:nvSpPr>
        <p:spPr>
          <a:xfrm>
            <a:off x="68580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23229"/>
                </a:solidFill>
              </a:rPr>
              <a:t>2026</a:t>
            </a:r>
            <a:endParaRPr lang="en-US" sz="3800" dirty="0"/>
          </a:p>
        </p:txBody>
      </p:sp>
      <p:sp>
        <p:nvSpPr>
          <p:cNvPr id="8" name="Показатель 2026 (подпись)"/>
          <p:cNvSpPr txBox="1"/>
          <p:nvPr/>
        </p:nvSpPr>
        <p:spPr>
          <a:xfrm>
            <a:off x="73152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B2F3A"/>
                </a:solidFill>
              </a:rPr>
              <a:t>год объявлен Годом единства народов России — Указ Президента от 25.12.2025 № 962</a:t>
            </a:r>
            <a:endParaRPr lang="en-US" sz="1500" dirty="0"/>
          </a:p>
        </p:txBody>
      </p:sp>
      <p:sp>
        <p:nvSpPr>
          <p:cNvPr id="9" name="Показатель цель (фон)"/>
          <p:cNvSpPr/>
          <p:nvPr/>
        </p:nvSpPr>
        <p:spPr>
          <a:xfrm>
            <a:off x="4312920" y="1554480"/>
            <a:ext cx="353568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F2B531"/>
            </a:solidFill>
            <a:prstDash val="solid"/>
          </a:ln>
        </p:spPr>
      </p:sp>
      <p:sp>
        <p:nvSpPr>
          <p:cNvPr id="10" name="Показатель цель"/>
          <p:cNvSpPr txBox="1"/>
          <p:nvPr/>
        </p:nvSpPr>
        <p:spPr>
          <a:xfrm>
            <a:off x="445008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8F6500"/>
                </a:solidFill>
              </a:rPr>
              <a:t>цель</a:t>
            </a:r>
            <a:endParaRPr lang="en-US" sz="3800" dirty="0"/>
          </a:p>
        </p:txBody>
      </p:sp>
      <p:sp>
        <p:nvSpPr>
          <p:cNvPr id="11" name="Показатель цель (подпись)"/>
          <p:cNvSpPr txBox="1"/>
          <p:nvPr/>
        </p:nvSpPr>
        <p:spPr>
          <a:xfrm>
            <a:off x="449580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B2F3A"/>
                </a:solidFill>
              </a:rPr>
              <a:t>укрепление национального единства и согласия между народами</a:t>
            </a:r>
            <a:endParaRPr lang="en-US" sz="1500" dirty="0"/>
          </a:p>
        </p:txBody>
      </p:sp>
      <p:sp>
        <p:nvSpPr>
          <p:cNvPr id="12" name="Показатель план (фон)"/>
          <p:cNvSpPr/>
          <p:nvPr/>
        </p:nvSpPr>
        <p:spPr>
          <a:xfrm>
            <a:off x="8077200" y="1554480"/>
            <a:ext cx="3535680" cy="1874520"/>
          </a:xfrm>
          <a:prstGeom prst="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4DAA6A"/>
            </a:solidFill>
            <a:prstDash val="solid"/>
          </a:ln>
        </p:spPr>
      </p:sp>
      <p:sp>
        <p:nvSpPr>
          <p:cNvPr id="13" name="Показатель план"/>
          <p:cNvSpPr txBox="1"/>
          <p:nvPr/>
        </p:nvSpPr>
        <p:spPr>
          <a:xfrm>
            <a:off x="8214360" y="1664208"/>
            <a:ext cx="326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F7C48"/>
                </a:solidFill>
              </a:rPr>
              <a:t>план</a:t>
            </a:r>
            <a:endParaRPr lang="en-US" sz="3800" dirty="0"/>
          </a:p>
        </p:txBody>
      </p:sp>
      <p:sp>
        <p:nvSpPr>
          <p:cNvPr id="14" name="Показатель план (подпись)"/>
          <p:cNvSpPr txBox="1"/>
          <p:nvPr/>
        </p:nvSpPr>
        <p:spPr>
          <a:xfrm>
            <a:off x="8260080" y="2450592"/>
            <a:ext cx="31699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B2F3A"/>
                </a:solidFill>
              </a:rPr>
              <a:t>Указом поручено разработать план мероприятий и создать организационный комитет</a:t>
            </a:r>
            <a:endParaRPr lang="en-US" sz="1500" dirty="0"/>
          </a:p>
        </p:txBody>
      </p:sp>
      <p:sp>
        <p:nvSpPr>
          <p:cNvPr id="15" name="Что это значит для школы (фон)"/>
          <p:cNvSpPr/>
          <p:nvPr/>
        </p:nvSpPr>
        <p:spPr>
          <a:xfrm>
            <a:off x="548640" y="3611880"/>
            <a:ext cx="541782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F2B531"/>
            </a:solidFill>
            <a:prstDash val="solid"/>
          </a:ln>
        </p:spPr>
      </p:sp>
      <p:sp>
        <p:nvSpPr>
          <p:cNvPr id="16" name="Что это значит для школы (полоса)"/>
          <p:cNvSpPr/>
          <p:nvPr/>
        </p:nvSpPr>
        <p:spPr>
          <a:xfrm>
            <a:off x="548640" y="3611880"/>
            <a:ext cx="5417820" cy="128016"/>
          </a:xfrm>
          <a:prstGeom prst="rect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7" name="Что это значит для школы (заголовок)"/>
          <p:cNvSpPr txBox="1"/>
          <p:nvPr/>
        </p:nvSpPr>
        <p:spPr>
          <a:xfrm>
            <a:off x="777240" y="387705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F6500"/>
                </a:solidFill>
              </a:rPr>
              <a:t>Что это значит для школы</a:t>
            </a:r>
            <a:endParaRPr lang="en-US" sz="2000" dirty="0"/>
          </a:p>
        </p:txBody>
      </p:sp>
      <p:sp>
        <p:nvSpPr>
          <p:cNvPr id="18" name="Что это значит для школы (текст)"/>
          <p:cNvSpPr txBox="1"/>
          <p:nvPr/>
        </p:nvSpPr>
        <p:spPr>
          <a:xfrm>
            <a:off x="777240" y="4407408"/>
            <a:ext cx="496062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Темы единства и дружбы народов — в воспитательной работе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Мероприятия класса — часть школьного плана воспитания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Подробности уточните у заместителя директора по ВР</a:t>
            </a:r>
            <a:endParaRPr lang="en-US" sz="1700" dirty="0"/>
          </a:p>
        </p:txBody>
      </p:sp>
      <p:sp>
        <p:nvSpPr>
          <p:cNvPr id="19" name="Что важно сказать детям (фон)"/>
          <p:cNvSpPr/>
          <p:nvPr/>
        </p:nvSpPr>
        <p:spPr>
          <a:xfrm>
            <a:off x="6195060" y="3611880"/>
            <a:ext cx="5417820" cy="2651760"/>
          </a:xfrm>
          <a:prstGeom prst="rect">
            <a:avLst/>
          </a:prstGeom>
          <a:solidFill>
            <a:srgbClr val="FFFFFF"/>
          </a:solidFill>
          <a:ln w="22225">
            <a:solidFill>
              <a:srgbClr val="4DAA6A"/>
            </a:solidFill>
            <a:prstDash val="solid"/>
          </a:ln>
        </p:spPr>
      </p:sp>
      <p:sp>
        <p:nvSpPr>
          <p:cNvPr id="20" name="Что важно сказать детям (полоса)"/>
          <p:cNvSpPr/>
          <p:nvPr/>
        </p:nvSpPr>
        <p:spPr>
          <a:xfrm>
            <a:off x="6195060" y="3611880"/>
            <a:ext cx="5417820" cy="128016"/>
          </a:xfrm>
          <a:prstGeom prst="rect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21" name="Что важно сказать детям (заголовок)"/>
          <p:cNvSpPr txBox="1"/>
          <p:nvPr/>
        </p:nvSpPr>
        <p:spPr>
          <a:xfrm>
            <a:off x="6423660" y="387705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7C48"/>
                </a:solidFill>
              </a:rPr>
              <a:t>Что важно сказать детям</a:t>
            </a:r>
            <a:endParaRPr lang="en-US" sz="2000" dirty="0"/>
          </a:p>
        </p:txBody>
      </p:sp>
      <p:sp>
        <p:nvSpPr>
          <p:cNvPr id="22" name="Что важно сказать детям (текст)"/>
          <p:cNvSpPr txBox="1"/>
          <p:nvPr/>
        </p:nvSpPr>
        <p:spPr>
          <a:xfrm>
            <a:off x="6423660" y="4407408"/>
            <a:ext cx="496062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Россия — многонациональная страна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Единство — это уважение к различиям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У каждого народа свой вклад: язык, песни, кухня, ремёсла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Методическая часть: четыре главных смысла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Что хотим, чтобы поняли дети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6" name="Много народов — одна страна (фон)"/>
          <p:cNvSpPr/>
          <p:nvPr/>
        </p:nvSpPr>
        <p:spPr>
          <a:xfrm>
            <a:off x="548640" y="1600200"/>
            <a:ext cx="541782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E2574C"/>
            </a:solidFill>
            <a:prstDash val="solid"/>
          </a:ln>
        </p:spPr>
      </p:sp>
      <p:sp>
        <p:nvSpPr>
          <p:cNvPr id="7" name="Много народов — одна страна (полоса)"/>
          <p:cNvSpPr/>
          <p:nvPr/>
        </p:nvSpPr>
        <p:spPr>
          <a:xfrm>
            <a:off x="548640" y="1600200"/>
            <a:ext cx="5417820" cy="128016"/>
          </a:xfrm>
          <a:prstGeom prst="rect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8" name="Номер 1"/>
          <p:cNvSpPr/>
          <p:nvPr/>
        </p:nvSpPr>
        <p:spPr>
          <a:xfrm>
            <a:off x="731520" y="1911096"/>
            <a:ext cx="566928" cy="566928"/>
          </a:xfrm>
          <a:prstGeom prst="ellipse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9" name="Номер 1 (текст)"/>
          <p:cNvSpPr txBox="1"/>
          <p:nvPr/>
        </p:nvSpPr>
        <p:spPr>
          <a:xfrm>
            <a:off x="731520" y="1911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Много народов — одна страна (заголовок)"/>
          <p:cNvSpPr txBox="1"/>
          <p:nvPr/>
        </p:nvSpPr>
        <p:spPr>
          <a:xfrm>
            <a:off x="1463040" y="1865376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23229"/>
                </a:solidFill>
              </a:rPr>
              <a:t>Много народов — одна страна</a:t>
            </a:r>
            <a:endParaRPr lang="en-US" sz="1700" dirty="0"/>
          </a:p>
        </p:txBody>
      </p:sp>
      <p:sp>
        <p:nvSpPr>
          <p:cNvPr id="11" name="Много народов — одна страна (текст)"/>
          <p:cNvSpPr txBox="1"/>
          <p:nvPr/>
        </p:nvSpPr>
        <p:spPr>
          <a:xfrm>
            <a:off x="1463040" y="2395728"/>
            <a:ext cx="427482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В России живут представители многих народов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Найдите примеры народов вашего региона</a:t>
            </a:r>
            <a:endParaRPr lang="en-US" sz="1700" dirty="0"/>
          </a:p>
        </p:txBody>
      </p:sp>
      <p:sp>
        <p:nvSpPr>
          <p:cNvPr id="12" name="Уважение к различиям (фон)"/>
          <p:cNvSpPr/>
          <p:nvPr/>
        </p:nvSpPr>
        <p:spPr>
          <a:xfrm>
            <a:off x="6195060" y="1600200"/>
            <a:ext cx="541782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F2B531"/>
            </a:solidFill>
            <a:prstDash val="solid"/>
          </a:ln>
        </p:spPr>
      </p:sp>
      <p:sp>
        <p:nvSpPr>
          <p:cNvPr id="13" name="Уважение к различиям (полоса)"/>
          <p:cNvSpPr/>
          <p:nvPr/>
        </p:nvSpPr>
        <p:spPr>
          <a:xfrm>
            <a:off x="6195060" y="1600200"/>
            <a:ext cx="5417820" cy="128016"/>
          </a:xfrm>
          <a:prstGeom prst="rect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4" name="Номер 2"/>
          <p:cNvSpPr/>
          <p:nvPr/>
        </p:nvSpPr>
        <p:spPr>
          <a:xfrm>
            <a:off x="6377940" y="1911096"/>
            <a:ext cx="566928" cy="566928"/>
          </a:xfrm>
          <a:prstGeom prst="ellipse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5" name="Номер 2 (текст)"/>
          <p:cNvSpPr txBox="1"/>
          <p:nvPr/>
        </p:nvSpPr>
        <p:spPr>
          <a:xfrm>
            <a:off x="6377940" y="1911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A00"/>
                </a:solidFill>
              </a:rPr>
              <a:t>2</a:t>
            </a:r>
            <a:endParaRPr lang="en-US" sz="2200" dirty="0"/>
          </a:p>
        </p:txBody>
      </p:sp>
      <p:sp>
        <p:nvSpPr>
          <p:cNvPr id="16" name="Уважение к различиям (заголовок)"/>
          <p:cNvSpPr txBox="1"/>
          <p:nvPr/>
        </p:nvSpPr>
        <p:spPr>
          <a:xfrm>
            <a:off x="7109460" y="1865376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F6500"/>
                </a:solidFill>
              </a:rPr>
              <a:t>Уважение к различиям</a:t>
            </a:r>
            <a:endParaRPr lang="en-US" sz="1700" dirty="0"/>
          </a:p>
        </p:txBody>
      </p:sp>
      <p:sp>
        <p:nvSpPr>
          <p:cNvPr id="17" name="Уважение к различиям (текст)"/>
          <p:cNvSpPr txBox="1"/>
          <p:nvPr/>
        </p:nvSpPr>
        <p:spPr>
          <a:xfrm>
            <a:off x="7109460" y="2395728"/>
            <a:ext cx="427482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Разные традиции — богатство, а не повод для насмешек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Правило: слушаем и не оцениваем «лучше / хуже»</a:t>
            </a:r>
            <a:endParaRPr lang="en-US" sz="1700" dirty="0"/>
          </a:p>
        </p:txBody>
      </p:sp>
      <p:sp>
        <p:nvSpPr>
          <p:cNvPr id="18" name="Русский и родные языки (фон)"/>
          <p:cNvSpPr/>
          <p:nvPr/>
        </p:nvSpPr>
        <p:spPr>
          <a:xfrm>
            <a:off x="548640" y="4046220"/>
            <a:ext cx="541782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4DAA6A"/>
            </a:solidFill>
            <a:prstDash val="solid"/>
          </a:ln>
        </p:spPr>
      </p:sp>
      <p:sp>
        <p:nvSpPr>
          <p:cNvPr id="19" name="Русский и родные языки (полоса)"/>
          <p:cNvSpPr/>
          <p:nvPr/>
        </p:nvSpPr>
        <p:spPr>
          <a:xfrm>
            <a:off x="548640" y="4046220"/>
            <a:ext cx="5417820" cy="128016"/>
          </a:xfrm>
          <a:prstGeom prst="rect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20" name="Номер 3"/>
          <p:cNvSpPr/>
          <p:nvPr/>
        </p:nvSpPr>
        <p:spPr>
          <a:xfrm>
            <a:off x="731520" y="4357116"/>
            <a:ext cx="566928" cy="566928"/>
          </a:xfrm>
          <a:prstGeom prst="ellipse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21" name="Номер 3 (текст)"/>
          <p:cNvSpPr txBox="1"/>
          <p:nvPr/>
        </p:nvSpPr>
        <p:spPr>
          <a:xfrm>
            <a:off x="731520" y="43571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2" name="Русский и родные языки (заголовок)"/>
          <p:cNvSpPr txBox="1"/>
          <p:nvPr/>
        </p:nvSpPr>
        <p:spPr>
          <a:xfrm>
            <a:off x="1463040" y="4311396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F7C48"/>
                </a:solidFill>
              </a:rPr>
              <a:t>Русский и родные языки</a:t>
            </a:r>
            <a:endParaRPr lang="en-US" sz="1700" dirty="0"/>
          </a:p>
        </p:txBody>
      </p:sp>
      <p:sp>
        <p:nvSpPr>
          <p:cNvPr id="23" name="Русский и родные языки (текст)"/>
          <p:cNvSpPr txBox="1"/>
          <p:nvPr/>
        </p:nvSpPr>
        <p:spPr>
          <a:xfrm>
            <a:off x="1463040" y="4841748"/>
            <a:ext cx="427482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Государственный язык — русский; родные языки сохраняются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Основа — Конституция РФ, ст. 68</a:t>
            </a:r>
            <a:endParaRPr lang="en-US" sz="1700" dirty="0"/>
          </a:p>
        </p:txBody>
      </p:sp>
      <p:sp>
        <p:nvSpPr>
          <p:cNvPr id="24" name="Общая история и общие дела (фон)"/>
          <p:cNvSpPr/>
          <p:nvPr/>
        </p:nvSpPr>
        <p:spPr>
          <a:xfrm>
            <a:off x="6195060" y="4046220"/>
            <a:ext cx="5417820" cy="2217420"/>
          </a:xfrm>
          <a:prstGeom prst="rect">
            <a:avLst/>
          </a:prstGeom>
          <a:solidFill>
            <a:srgbClr val="FFFFFF"/>
          </a:solidFill>
          <a:ln w="22225">
            <a:solidFill>
              <a:srgbClr val="3B82D6"/>
            </a:solidFill>
            <a:prstDash val="solid"/>
          </a:ln>
        </p:spPr>
      </p:sp>
      <p:sp>
        <p:nvSpPr>
          <p:cNvPr id="25" name="Общая история и общие дела (полоса)"/>
          <p:cNvSpPr/>
          <p:nvPr/>
        </p:nvSpPr>
        <p:spPr>
          <a:xfrm>
            <a:off x="6195060" y="4046220"/>
            <a:ext cx="5417820" cy="128016"/>
          </a:xfrm>
          <a:prstGeom prst="rect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6" name="Номер 4"/>
          <p:cNvSpPr/>
          <p:nvPr/>
        </p:nvSpPr>
        <p:spPr>
          <a:xfrm>
            <a:off x="6377940" y="4357116"/>
            <a:ext cx="566928" cy="566928"/>
          </a:xfrm>
          <a:prstGeom prst="ellips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7" name="Номер 4 (текст)"/>
          <p:cNvSpPr txBox="1"/>
          <p:nvPr/>
        </p:nvSpPr>
        <p:spPr>
          <a:xfrm>
            <a:off x="6377940" y="43571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8" name="Общая история и общие дела (заголовок)"/>
          <p:cNvSpPr txBox="1"/>
          <p:nvPr/>
        </p:nvSpPr>
        <p:spPr>
          <a:xfrm>
            <a:off x="7109460" y="4311396"/>
            <a:ext cx="42748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459A0"/>
                </a:solidFill>
              </a:rPr>
              <a:t>Общая история и общие дела</a:t>
            </a:r>
            <a:endParaRPr lang="en-US" sz="1700" dirty="0"/>
          </a:p>
        </p:txBody>
      </p:sp>
      <p:sp>
        <p:nvSpPr>
          <p:cNvPr id="29" name="Общая история и общие дела (текст)"/>
          <p:cNvSpPr txBox="1"/>
          <p:nvPr/>
        </p:nvSpPr>
        <p:spPr>
          <a:xfrm>
            <a:off x="7109460" y="4841748"/>
            <a:ext cx="4274820" cy="1312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Праздники, победы, труд — то, что объединяет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2B2F3A"/>
                </a:solidFill>
              </a:rPr>
              <a:t>Общие дела класса объединяют лучше слов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Методическая часть: разговор в классе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Четыре шага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6" name="Шаг 1 (фон)"/>
          <p:cNvSpPr/>
          <p:nvPr/>
        </p:nvSpPr>
        <p:spPr>
          <a:xfrm>
            <a:off x="548640" y="1600200"/>
            <a:ext cx="253288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2574C"/>
            </a:solidFill>
            <a:prstDash val="solid"/>
          </a:ln>
        </p:spPr>
      </p:sp>
      <p:sp>
        <p:nvSpPr>
          <p:cNvPr id="7" name="Шаг 1 (полоса)"/>
          <p:cNvSpPr/>
          <p:nvPr/>
        </p:nvSpPr>
        <p:spPr>
          <a:xfrm>
            <a:off x="548640" y="1600200"/>
            <a:ext cx="2532888" cy="128016"/>
          </a:xfrm>
          <a:prstGeom prst="rect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8" name="Шаг 1 (кружок)"/>
          <p:cNvSpPr/>
          <p:nvPr/>
        </p:nvSpPr>
        <p:spPr>
          <a:xfrm>
            <a:off x="731520" y="1911096"/>
            <a:ext cx="530352" cy="530352"/>
          </a:xfrm>
          <a:prstGeom prst="ellipse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9" name="Шаг 1 (цифра)"/>
          <p:cNvSpPr txBox="1"/>
          <p:nvPr/>
        </p:nvSpPr>
        <p:spPr>
          <a:xfrm>
            <a:off x="731520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10" name="Шаг 1 (заголовок)"/>
          <p:cNvSpPr txBox="1"/>
          <p:nvPr/>
        </p:nvSpPr>
        <p:spPr>
          <a:xfrm>
            <a:off x="731520" y="2551176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23229"/>
                </a:solidFill>
              </a:rPr>
              <a:t>Спросить</a:t>
            </a:r>
            <a:endParaRPr lang="en-US" sz="2000" dirty="0"/>
          </a:p>
        </p:txBody>
      </p:sp>
      <p:sp>
        <p:nvSpPr>
          <p:cNvPr id="11" name="Шаг 1 (текст)"/>
          <p:cNvSpPr txBox="1"/>
          <p:nvPr/>
        </p:nvSpPr>
        <p:spPr>
          <a:xfrm>
            <a:off x="731520" y="3099816"/>
            <a:ext cx="216712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2F3A"/>
                </a:solidFill>
              </a:rPr>
              <a:t>«Что вы знаете о своей семье, её традициях?» — добровольно</a:t>
            </a:r>
            <a:endParaRPr lang="en-US" sz="1800" dirty="0"/>
          </a:p>
        </p:txBody>
      </p:sp>
      <p:sp>
        <p:nvSpPr>
          <p:cNvPr id="12" name="Стрелка 1"/>
          <p:cNvSpPr/>
          <p:nvPr/>
        </p:nvSpPr>
        <p:spPr>
          <a:xfrm rot="5400000">
            <a:off x="3127248" y="3438144"/>
            <a:ext cx="219456" cy="256032"/>
          </a:xfrm>
          <a:prstGeom prst="triangl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13" name="Шаг 2 (фон)"/>
          <p:cNvSpPr/>
          <p:nvPr/>
        </p:nvSpPr>
        <p:spPr>
          <a:xfrm>
            <a:off x="3392424" y="1600200"/>
            <a:ext cx="253288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F2B531"/>
            </a:solidFill>
            <a:prstDash val="solid"/>
          </a:ln>
        </p:spPr>
      </p:sp>
      <p:sp>
        <p:nvSpPr>
          <p:cNvPr id="14" name="Шаг 2 (полоса)"/>
          <p:cNvSpPr/>
          <p:nvPr/>
        </p:nvSpPr>
        <p:spPr>
          <a:xfrm>
            <a:off x="3392424" y="1600200"/>
            <a:ext cx="2532888" cy="128016"/>
          </a:xfrm>
          <a:prstGeom prst="rect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5" name="Шаг 2 (кружок)"/>
          <p:cNvSpPr/>
          <p:nvPr/>
        </p:nvSpPr>
        <p:spPr>
          <a:xfrm>
            <a:off x="3575304" y="1911096"/>
            <a:ext cx="530352" cy="530352"/>
          </a:xfrm>
          <a:prstGeom prst="ellipse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6" name="Шаг 2 (цифра)"/>
          <p:cNvSpPr txBox="1"/>
          <p:nvPr/>
        </p:nvSpPr>
        <p:spPr>
          <a:xfrm>
            <a:off x="3575304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A2A00"/>
                </a:solidFill>
              </a:rPr>
              <a:t>2</a:t>
            </a:r>
            <a:endParaRPr lang="en-US" sz="2000" dirty="0"/>
          </a:p>
        </p:txBody>
      </p:sp>
      <p:sp>
        <p:nvSpPr>
          <p:cNvPr id="17" name="Шаг 2 (заголовок)"/>
          <p:cNvSpPr txBox="1"/>
          <p:nvPr/>
        </p:nvSpPr>
        <p:spPr>
          <a:xfrm>
            <a:off x="3575304" y="2551176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8F6500"/>
                </a:solidFill>
              </a:rPr>
              <a:t>Показать</a:t>
            </a:r>
            <a:endParaRPr lang="en-US" sz="2000" dirty="0"/>
          </a:p>
        </p:txBody>
      </p:sp>
      <p:sp>
        <p:nvSpPr>
          <p:cNvPr id="18" name="Шаг 2 (текст)"/>
          <p:cNvSpPr txBox="1"/>
          <p:nvPr/>
        </p:nvSpPr>
        <p:spPr>
          <a:xfrm>
            <a:off x="3575304" y="3099816"/>
            <a:ext cx="216712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2F3A"/>
                </a:solidFill>
              </a:rPr>
              <a:t>Примеры традиций, праздников и блюд народов региона</a:t>
            </a:r>
            <a:endParaRPr lang="en-US" sz="1800" dirty="0"/>
          </a:p>
        </p:txBody>
      </p:sp>
      <p:sp>
        <p:nvSpPr>
          <p:cNvPr id="19" name="Стрелка 2"/>
          <p:cNvSpPr/>
          <p:nvPr/>
        </p:nvSpPr>
        <p:spPr>
          <a:xfrm rot="5400000">
            <a:off x="5971032" y="3438144"/>
            <a:ext cx="219456" cy="256032"/>
          </a:xfrm>
          <a:prstGeom prst="triangl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0" name="Шаг 3 (фон)"/>
          <p:cNvSpPr/>
          <p:nvPr/>
        </p:nvSpPr>
        <p:spPr>
          <a:xfrm>
            <a:off x="6236208" y="1600200"/>
            <a:ext cx="253288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4DAA6A"/>
            </a:solidFill>
            <a:prstDash val="solid"/>
          </a:ln>
        </p:spPr>
      </p:sp>
      <p:sp>
        <p:nvSpPr>
          <p:cNvPr id="21" name="Шаг 3 (полоса)"/>
          <p:cNvSpPr/>
          <p:nvPr/>
        </p:nvSpPr>
        <p:spPr>
          <a:xfrm>
            <a:off x="6236208" y="1600200"/>
            <a:ext cx="2532888" cy="128016"/>
          </a:xfrm>
          <a:prstGeom prst="rect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22" name="Шаг 3 (кружок)"/>
          <p:cNvSpPr/>
          <p:nvPr/>
        </p:nvSpPr>
        <p:spPr>
          <a:xfrm>
            <a:off x="6419088" y="1911096"/>
            <a:ext cx="530352" cy="530352"/>
          </a:xfrm>
          <a:prstGeom prst="ellipse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23" name="Шаг 3 (цифра)"/>
          <p:cNvSpPr txBox="1"/>
          <p:nvPr/>
        </p:nvSpPr>
        <p:spPr>
          <a:xfrm>
            <a:off x="6419088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Шаг 3 (заголовок)"/>
          <p:cNvSpPr txBox="1"/>
          <p:nvPr/>
        </p:nvSpPr>
        <p:spPr>
          <a:xfrm>
            <a:off x="6419088" y="2551176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7C48"/>
                </a:solidFill>
              </a:rPr>
              <a:t>Сравнить</a:t>
            </a:r>
            <a:endParaRPr lang="en-US" sz="2000" dirty="0"/>
          </a:p>
        </p:txBody>
      </p:sp>
      <p:sp>
        <p:nvSpPr>
          <p:cNvPr id="25" name="Шаг 3 (текст)"/>
          <p:cNvSpPr txBox="1"/>
          <p:nvPr/>
        </p:nvSpPr>
        <p:spPr>
          <a:xfrm>
            <a:off x="6419088" y="3099816"/>
            <a:ext cx="216712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2F3A"/>
                </a:solidFill>
              </a:rPr>
              <a:t>Что общего и что разного — без оценок «лучше / хуже»</a:t>
            </a:r>
            <a:endParaRPr lang="en-US" sz="1800" dirty="0"/>
          </a:p>
        </p:txBody>
      </p:sp>
      <p:sp>
        <p:nvSpPr>
          <p:cNvPr id="26" name="Стрелка 3"/>
          <p:cNvSpPr/>
          <p:nvPr/>
        </p:nvSpPr>
        <p:spPr>
          <a:xfrm rot="5400000">
            <a:off x="8814816" y="3438144"/>
            <a:ext cx="219456" cy="256032"/>
          </a:xfrm>
          <a:prstGeom prst="triangl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7" name="Шаг 4 (фон)"/>
          <p:cNvSpPr/>
          <p:nvPr/>
        </p:nvSpPr>
        <p:spPr>
          <a:xfrm>
            <a:off x="9079992" y="1600200"/>
            <a:ext cx="2532888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3B82D6"/>
            </a:solidFill>
            <a:prstDash val="solid"/>
          </a:ln>
        </p:spPr>
      </p:sp>
      <p:sp>
        <p:nvSpPr>
          <p:cNvPr id="28" name="Шаг 4 (полоса)"/>
          <p:cNvSpPr/>
          <p:nvPr/>
        </p:nvSpPr>
        <p:spPr>
          <a:xfrm>
            <a:off x="9079992" y="1600200"/>
            <a:ext cx="2532888" cy="128016"/>
          </a:xfrm>
          <a:prstGeom prst="rect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9" name="Шаг 4 (кружок)"/>
          <p:cNvSpPr/>
          <p:nvPr/>
        </p:nvSpPr>
        <p:spPr>
          <a:xfrm>
            <a:off x="9262872" y="1911096"/>
            <a:ext cx="530352" cy="530352"/>
          </a:xfrm>
          <a:prstGeom prst="ellips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30" name="Шаг 4 (цифра)"/>
          <p:cNvSpPr txBox="1"/>
          <p:nvPr/>
        </p:nvSpPr>
        <p:spPr>
          <a:xfrm>
            <a:off x="9262872" y="19110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31" name="Шаг 4 (заголовок)"/>
          <p:cNvSpPr txBox="1"/>
          <p:nvPr/>
        </p:nvSpPr>
        <p:spPr>
          <a:xfrm>
            <a:off x="9262872" y="2551176"/>
            <a:ext cx="216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59A0"/>
                </a:solidFill>
              </a:rPr>
              <a:t>Сделать</a:t>
            </a:r>
            <a:endParaRPr lang="en-US" sz="2000" dirty="0"/>
          </a:p>
        </p:txBody>
      </p:sp>
      <p:sp>
        <p:nvSpPr>
          <p:cNvPr id="32" name="Шаг 4 (текст)"/>
          <p:cNvSpPr txBox="1"/>
          <p:nvPr/>
        </p:nvSpPr>
        <p:spPr>
          <a:xfrm>
            <a:off x="9262872" y="3099816"/>
            <a:ext cx="2167128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2F3A"/>
                </a:solidFill>
              </a:rPr>
              <a:t>Общее дело: проект, выставка, праздник класса</a:t>
            </a:r>
            <a:endParaRPr lang="en-US" sz="1800" dirty="0"/>
          </a:p>
        </p:txBody>
      </p:sp>
      <p:sp>
        <p:nvSpPr>
          <p:cNvPr id="33" name="Вывод (фон)"/>
          <p:cNvSpPr/>
          <p:nvPr/>
        </p:nvSpPr>
        <p:spPr>
          <a:xfrm>
            <a:off x="548640" y="5623560"/>
            <a:ext cx="11064240" cy="603504"/>
          </a:xfrm>
          <a:prstGeom prst="rect">
            <a:avLst/>
          </a:prstGeom>
          <a:solidFill>
            <a:srgbClr val="E5EFFB"/>
          </a:solidFill>
          <a:ln w="19050">
            <a:solidFill>
              <a:srgbClr val="3B82D6"/>
            </a:solidFill>
            <a:prstDash val="dash"/>
          </a:ln>
        </p:spPr>
      </p:sp>
      <p:sp>
        <p:nvSpPr>
          <p:cNvPr id="34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35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6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F3A"/>
                </a:solidFill>
              </a:rPr>
              <a:t>Никого не заставляйте «представлять свой народ»: по Конституции, никто не обязан указывать национальную принадлежность (ст. 26).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Что сделать в рамках Года единства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217920"/>
                <a:gridCol w="1828800"/>
                <a:gridCol w="246888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AA6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AA6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AA6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DAA6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Изучить школьный план мероприятий Года единства (у заместителя директора по ВР)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сразу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Понятен общий 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Выбрать форматы для класса: классный час, проект, экскурсия, праздник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класса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Узнать у родителей, кто готов поделиться традициями (добровольно)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1–2 недели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Список помощников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материалы: карта региона, список народов, фото и рассказы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 началу работы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Наглядность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Внести мероприятия в план воспитательной работы класса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начала четверти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утверждён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4E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2F7C4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Зафиксировать итоги: фото, краткий отчёт, выставка работ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мероприятий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На что опереться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731520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D6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25.12.2025 № 962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Объявлен Год единства народов России; цель — укрепление национального единства и согласия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25.11.2025 № 858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Стратегия государственной национальной политики до 2036 года — общие ориентиры работы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Конституция РФ, ст. 19, 26, 68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Равенство прав; право не указывать национальную принадлежность; русский язык и право на родной язык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3 и 48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Принципы образования и обязанности педагога: уважение чести и достоинства обучающихся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114-ФЗ «О противодействии экстремистской деятельности»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Недопустимы действия, возбуждающие национальную рознь; серьёзные случаи — сообщить администрации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F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59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ФГОС НОО и ООО (приказы № 286 и № 287 от 31.05.2021)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B2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Воспитание и внеурочная деятельность: основа для классных часов и проектов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E2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7585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B2F3A"/>
                </a:solidFill>
              </a:rPr>
              <a:t>Итоги: что сказать и сделать</a:t>
            </a:r>
            <a:endParaRPr lang="en-US" sz="2800" dirty="0"/>
          </a:p>
        </p:txBody>
      </p:sp>
      <p:sp>
        <p:nvSpPr>
          <p:cNvPr id="3" name="Text 2"/>
          <p:cNvSpPr/>
          <p:nvPr>
            <p:ph idx="104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E7585"/>
                </a:solidFill>
              </a:rPr>
              <a:t>Коротко для класса и родителей</a:t>
            </a:r>
            <a:endParaRPr lang="en-US" sz="1400" dirty="0"/>
          </a:p>
        </p:txBody>
      </p:sp>
      <p:sp>
        <p:nvSpPr>
          <p:cNvPr id="4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5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6" name="Детям (фон)"/>
          <p:cNvSpPr/>
          <p:nvPr/>
        </p:nvSpPr>
        <p:spPr>
          <a:xfrm>
            <a:off x="548640" y="1600200"/>
            <a:ext cx="35356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E2574C"/>
            </a:solidFill>
            <a:prstDash val="solid"/>
          </a:ln>
        </p:spPr>
      </p:sp>
      <p:sp>
        <p:nvSpPr>
          <p:cNvPr id="7" name="Детям (полоса)"/>
          <p:cNvSpPr/>
          <p:nvPr/>
        </p:nvSpPr>
        <p:spPr>
          <a:xfrm>
            <a:off x="548640" y="1600200"/>
            <a:ext cx="3535680" cy="128016"/>
          </a:xfrm>
          <a:prstGeom prst="rect">
            <a:avLst/>
          </a:prstGeom>
          <a:solidFill>
            <a:srgbClr val="E2574C"/>
          </a:solidFill>
          <a:ln w="12700">
            <a:solidFill>
              <a:srgbClr val="E2574C"/>
            </a:solidFill>
            <a:prstDash val="solid"/>
          </a:ln>
        </p:spPr>
      </p:sp>
      <p:sp>
        <p:nvSpPr>
          <p:cNvPr id="8" name="Детям (заголовок)"/>
          <p:cNvSpPr txBox="1"/>
          <p:nvPr/>
        </p:nvSpPr>
        <p:spPr>
          <a:xfrm>
            <a:off x="777240" y="186537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23229"/>
                </a:solidFill>
              </a:rPr>
              <a:t>Детям</a:t>
            </a:r>
            <a:endParaRPr lang="en-US" sz="1900" dirty="0"/>
          </a:p>
        </p:txBody>
      </p:sp>
      <p:sp>
        <p:nvSpPr>
          <p:cNvPr id="9" name="Детям (текст)"/>
          <p:cNvSpPr txBox="1"/>
          <p:nvPr/>
        </p:nvSpPr>
        <p:spPr>
          <a:xfrm>
            <a:off x="777240" y="2395728"/>
            <a:ext cx="307848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Мы разные — и поэтому сильнее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Интересуемся друг другом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Уважаем традиции каждого</a:t>
            </a:r>
            <a:endParaRPr lang="en-US" sz="2100" dirty="0"/>
          </a:p>
        </p:txBody>
      </p:sp>
      <p:sp>
        <p:nvSpPr>
          <p:cNvPr id="10" name="Родителям (фон)"/>
          <p:cNvSpPr/>
          <p:nvPr/>
        </p:nvSpPr>
        <p:spPr>
          <a:xfrm>
            <a:off x="4312920" y="1600200"/>
            <a:ext cx="35356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F2B531"/>
            </a:solidFill>
            <a:prstDash val="solid"/>
          </a:ln>
        </p:spPr>
      </p:sp>
      <p:sp>
        <p:nvSpPr>
          <p:cNvPr id="11" name="Родителям (полоса)"/>
          <p:cNvSpPr/>
          <p:nvPr/>
        </p:nvSpPr>
        <p:spPr>
          <a:xfrm>
            <a:off x="4312920" y="1600200"/>
            <a:ext cx="3535680" cy="128016"/>
          </a:xfrm>
          <a:prstGeom prst="rect">
            <a:avLst/>
          </a:prstGeom>
          <a:solidFill>
            <a:srgbClr val="F2B531"/>
          </a:solidFill>
          <a:ln w="12700">
            <a:solidFill>
              <a:srgbClr val="F2B531"/>
            </a:solidFill>
            <a:prstDash val="solid"/>
          </a:ln>
        </p:spPr>
      </p:sp>
      <p:sp>
        <p:nvSpPr>
          <p:cNvPr id="12" name="Родителям (заголовок)"/>
          <p:cNvSpPr txBox="1"/>
          <p:nvPr/>
        </p:nvSpPr>
        <p:spPr>
          <a:xfrm>
            <a:off x="4541520" y="186537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8F6500"/>
                </a:solidFill>
              </a:rPr>
              <a:t>Родителям</a:t>
            </a:r>
            <a:endParaRPr lang="en-US" sz="1900" dirty="0"/>
          </a:p>
        </p:txBody>
      </p:sp>
      <p:sp>
        <p:nvSpPr>
          <p:cNvPr id="13" name="Родителям (текст)"/>
          <p:cNvSpPr txBox="1"/>
          <p:nvPr/>
        </p:nvSpPr>
        <p:spPr>
          <a:xfrm>
            <a:off x="4541520" y="2395728"/>
            <a:ext cx="307848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Рассказать о семейных традициях — по желанию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Помочь с проектом класса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Поддержать дружбу детей</a:t>
            </a:r>
            <a:endParaRPr lang="en-US" sz="2100" dirty="0"/>
          </a:p>
        </p:txBody>
      </p:sp>
      <p:sp>
        <p:nvSpPr>
          <p:cNvPr id="14" name="Классному руководителю (фон)"/>
          <p:cNvSpPr/>
          <p:nvPr/>
        </p:nvSpPr>
        <p:spPr>
          <a:xfrm>
            <a:off x="8077200" y="1600200"/>
            <a:ext cx="3535680" cy="3931920"/>
          </a:xfrm>
          <a:prstGeom prst="rect">
            <a:avLst/>
          </a:prstGeom>
          <a:solidFill>
            <a:srgbClr val="FFFFFF"/>
          </a:solidFill>
          <a:ln w="22225">
            <a:solidFill>
              <a:srgbClr val="4DAA6A"/>
            </a:solidFill>
            <a:prstDash val="solid"/>
          </a:ln>
        </p:spPr>
      </p:sp>
      <p:sp>
        <p:nvSpPr>
          <p:cNvPr id="15" name="Классному руководителю (полоса)"/>
          <p:cNvSpPr/>
          <p:nvPr/>
        </p:nvSpPr>
        <p:spPr>
          <a:xfrm>
            <a:off x="8077200" y="1600200"/>
            <a:ext cx="3535680" cy="128016"/>
          </a:xfrm>
          <a:prstGeom prst="rect">
            <a:avLst/>
          </a:prstGeom>
          <a:solidFill>
            <a:srgbClr val="4DAA6A"/>
          </a:solidFill>
          <a:ln w="12700">
            <a:solidFill>
              <a:srgbClr val="4DAA6A"/>
            </a:solidFill>
            <a:prstDash val="solid"/>
          </a:ln>
        </p:spPr>
      </p:sp>
      <p:sp>
        <p:nvSpPr>
          <p:cNvPr id="16" name="Классному руководителю (заголовок)"/>
          <p:cNvSpPr txBox="1"/>
          <p:nvPr/>
        </p:nvSpPr>
        <p:spPr>
          <a:xfrm>
            <a:off x="8305800" y="1865376"/>
            <a:ext cx="307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F7C48"/>
                </a:solidFill>
              </a:rPr>
              <a:t>Классному руководителю</a:t>
            </a:r>
            <a:endParaRPr lang="en-US" sz="1900" dirty="0"/>
          </a:p>
        </p:txBody>
      </p:sp>
      <p:sp>
        <p:nvSpPr>
          <p:cNvPr id="17" name="Классному руководителю (текст)"/>
          <p:cNvSpPr txBox="1"/>
          <p:nvPr/>
        </p:nvSpPr>
        <p:spPr>
          <a:xfrm>
            <a:off x="8305800" y="2395728"/>
            <a:ext cx="3078480" cy="3026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Без стереотипов и оценок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Добровольность участия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2B2F3A"/>
                </a:solidFill>
              </a:rPr>
              <a:t>Фиксировать итоги</a:t>
            </a:r>
            <a:endParaRPr lang="en-US" sz="21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23560"/>
            <a:ext cx="11064240" cy="603504"/>
          </a:xfrm>
          <a:prstGeom prst="rect">
            <a:avLst/>
          </a:prstGeom>
          <a:solidFill>
            <a:srgbClr val="E5EFFB"/>
          </a:solidFill>
          <a:ln w="19050">
            <a:solidFill>
              <a:srgbClr val="3B82D6"/>
            </a:solidFill>
            <a:prstDash val="dash"/>
          </a:ln>
        </p:spPr>
      </p:sp>
      <p:sp>
        <p:nvSpPr>
          <p:cNvPr id="19" name="Вывод (значок)"/>
          <p:cNvSpPr/>
          <p:nvPr/>
        </p:nvSpPr>
        <p:spPr>
          <a:xfrm>
            <a:off x="731520" y="5724144"/>
            <a:ext cx="402336" cy="402336"/>
          </a:xfrm>
          <a:prstGeom prst="ellipse">
            <a:avLst/>
          </a:prstGeom>
          <a:solidFill>
            <a:srgbClr val="3B82D6"/>
          </a:solidFill>
          <a:ln w="12700">
            <a:solidFill>
              <a:srgbClr val="3B82D6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2356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F3A"/>
                </a:solidFill>
              </a:rPr>
              <a:t>Фраза для класса: «Россия — много народов, одна страна. Что мы можем сделать вместе?»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6E758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адужный">
  <a:themeElements>
    <a:clrScheme name="Радужный">
      <a:dk1>
        <a:srgbClr val="2B2F3A"/>
      </a:dk1>
      <a:lt1>
        <a:srgbClr val="FFFFFF"/>
      </a:lt1>
      <a:dk2>
        <a:srgbClr val="B23229"/>
      </a:dk2>
      <a:lt2>
        <a:srgbClr val="FFFFFF"/>
      </a:lt2>
      <a:accent1>
        <a:srgbClr val="E2574C"/>
      </a:accent1>
      <a:accent2>
        <a:srgbClr val="F2B531"/>
      </a:accent2>
      <a:accent3>
        <a:srgbClr val="4DAA6A"/>
      </a:accent3>
      <a:accent4>
        <a:srgbClr val="3B82D6"/>
      </a:accent4>
      <a:accent5>
        <a:srgbClr val="B23229"/>
      </a:accent5>
      <a:accent6>
        <a:srgbClr val="8F6500"/>
      </a:accent6>
      <a:hlink>
        <a:srgbClr val="B23229"/>
      </a:hlink>
      <a:folHlink>
        <a:srgbClr val="8F6500"/>
      </a:folHlink>
    </a:clrScheme>
    <a:fontScheme name="Радужн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 единства: что это значит для класса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2026-11-02T10:37:07Z</dcterms:created>
  <dcterms:modified xsi:type="dcterms:W3CDTF">2026-11-02T10:37:07Z</dcterms:modified>
</cp:coreProperties>
</file>