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2: задания и идеи на каникулы в рамках Года единства.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Предложите несколько идей и дайте выбрать. Для семей без интернета или возможностей выезда — идеи «из дома».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Подберите 2–3 безопасных ссылки на виртуальные туры (региональные музеи, федеральные порталы) и отправьте родителям.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Покажите детям пример готовой страницы, чтобы они понимали объём.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Сроки ориентировочные.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Особенно важны согласие на публикацию фото и добровольность участия.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Памятку можно отправить в родительский чат.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4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D6F0E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FAE7B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D6F0E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F8075"/>
                </a:solidFill>
              </a:rPr>
              <a:t>Год единства народов России · 2026</a:t>
            </a:r>
            <a:endParaRPr lang="en-US" sz="1100" dirty="0"/>
          </a:p>
        </p:txBody>
      </p:sp>
      <p:sp>
        <p:nvSpPr>
          <p:cNvPr id="6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1E3B33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1E3B33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F807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4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663440" cy="6858000"/>
          </a:xfrm>
          <a:prstGeom prst="rect">
            <a:avLst/>
          </a:prstGeom>
          <a:solidFill>
            <a:srgbClr val="D6F0E3"/>
          </a:solidFill>
          <a:ln/>
        </p:spPr>
      </p:sp>
      <p:pic>
        <p:nvPicPr>
          <p:cNvPr id="3" name="Image 0" descr="/tmp/claude-0/-home-claude/93712537-5989-58f1-97cf-3125139d8776/scratchpad/out3/_img3/art_mi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1005840"/>
            <a:ext cx="4206240" cy="480974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F807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5212080" y="594360"/>
            <a:ext cx="4937760" cy="420624"/>
          </a:xfrm>
          <a:prstGeom prst="rect">
            <a:avLst>
              <a:gd name="adj" fmla="val 50000"/>
            </a:avLst>
          </a:prstGeom>
          <a:solidFill>
            <a:srgbClr val="2FAE7B"/>
          </a:solidFill>
          <a:ln w="12700">
            <a:solidFill>
              <a:srgbClr val="2FAE7B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521208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ГОД ЕДИНСТВА НАРОДОВ РОССИИ · 2026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5212080" y="1234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E3B33"/>
                </a:solidFill>
              </a:rPr>
              <a:t>Идеи для каникул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5212080" y="2743200"/>
            <a:ext cx="64008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6" name="Подтема (полоса)"/>
          <p:cNvSpPr/>
          <p:nvPr/>
        </p:nvSpPr>
        <p:spPr>
          <a:xfrm>
            <a:off x="5212080" y="2743200"/>
            <a:ext cx="118872" cy="1554480"/>
          </a:xfrm>
          <a:prstGeom prst="rect">
            <a:avLst/>
          </a:prstGeom>
          <a:solidFill>
            <a:srgbClr val="1E9AA8"/>
          </a:solidFill>
          <a:ln w="12700">
            <a:solidFill>
              <a:srgbClr val="1E9AA8"/>
            </a:solidFill>
            <a:prstDash val="solid"/>
          </a:ln>
        </p:spPr>
      </p:sp>
      <p:sp>
        <p:nvSpPr>
          <p:cNvPr id="7" name="Подтема (текст)"/>
          <p:cNvSpPr txBox="1"/>
          <p:nvPr/>
        </p:nvSpPr>
        <p:spPr>
          <a:xfrm>
            <a:off x="5751576" y="2743200"/>
            <a:ext cx="54498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7682"/>
                </a:solidFill>
              </a:rPr>
              <a:t>Виртуальная экскурсия, проект «Народы моего региона», семейные рецепты и традиции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B33"/>
                </a:solidFill>
              </a:rPr>
              <a:t>Методическая часть: принципы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3B33"/>
                </a:solidFill>
              </a:rPr>
              <a:t>Какими должны быть каникулярные идеи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FAE7B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7F58"/>
                </a:solidFill>
              </a:rPr>
              <a:t>02</a:t>
            </a:r>
            <a:endParaRPr lang="en-US" sz="2200" dirty="0"/>
          </a:p>
        </p:txBody>
      </p:sp>
      <p:sp>
        <p:nvSpPr>
          <p:cNvPr id="6" name="Что подходит (фон)"/>
          <p:cNvSpPr/>
          <p:nvPr/>
        </p:nvSpPr>
        <p:spPr>
          <a:xfrm>
            <a:off x="548640" y="1600200"/>
            <a:ext cx="53949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7" name="Что подходит (полоса)"/>
          <p:cNvSpPr/>
          <p:nvPr/>
        </p:nvSpPr>
        <p:spPr>
          <a:xfrm>
            <a:off x="548640" y="1600200"/>
            <a:ext cx="118872" cy="3931920"/>
          </a:xfrm>
          <a:prstGeom prst="rect">
            <a:avLst/>
          </a:prstGeom>
          <a:solidFill>
            <a:srgbClr val="2FAE7B"/>
          </a:solidFill>
          <a:ln w="12700">
            <a:solidFill>
              <a:srgbClr val="2FAE7B"/>
            </a:solidFill>
            <a:prstDash val="solid"/>
          </a:ln>
        </p:spPr>
      </p:sp>
      <p:sp>
        <p:nvSpPr>
          <p:cNvPr id="8" name="Что подходит (заголовок)"/>
          <p:cNvSpPr txBox="1"/>
          <p:nvPr/>
        </p:nvSpPr>
        <p:spPr>
          <a:xfrm>
            <a:off x="905256" y="1737360"/>
            <a:ext cx="4809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7F58"/>
                </a:solidFill>
              </a:rPr>
              <a:t>Что подходит</a:t>
            </a:r>
            <a:endParaRPr lang="en-US" sz="2200" dirty="0"/>
          </a:p>
        </p:txBody>
      </p:sp>
      <p:sp>
        <p:nvSpPr>
          <p:cNvPr id="9" name="Что подходит (текст)"/>
          <p:cNvSpPr txBox="1"/>
          <p:nvPr/>
        </p:nvSpPr>
        <p:spPr>
          <a:xfrm>
            <a:off x="905256" y="2359152"/>
            <a:ext cx="480974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Добровольно и вместе с семьёй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Коротко и интересно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Результат можно показать: фото, рассказ, рецепт</a:t>
            </a:r>
            <a:endParaRPr lang="en-US" sz="2100" dirty="0"/>
          </a:p>
        </p:txBody>
      </p:sp>
      <p:sp>
        <p:nvSpPr>
          <p:cNvPr id="10" name="Чего избегать (фон)"/>
          <p:cNvSpPr/>
          <p:nvPr/>
        </p:nvSpPr>
        <p:spPr>
          <a:xfrm>
            <a:off x="6217920" y="1600200"/>
            <a:ext cx="53949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11" name="Чего избегать (полоса)"/>
          <p:cNvSpPr/>
          <p:nvPr/>
        </p:nvSpPr>
        <p:spPr>
          <a:xfrm>
            <a:off x="6217920" y="1600200"/>
            <a:ext cx="118872" cy="3931920"/>
          </a:xfrm>
          <a:prstGeom prst="rect">
            <a:avLst/>
          </a:prstGeom>
          <a:solidFill>
            <a:srgbClr val="E8736B"/>
          </a:solidFill>
          <a:ln w="12700">
            <a:solidFill>
              <a:srgbClr val="E8736B"/>
            </a:solidFill>
            <a:prstDash val="solid"/>
          </a:ln>
        </p:spPr>
      </p:sp>
      <p:sp>
        <p:nvSpPr>
          <p:cNvPr id="12" name="Чего избегать (заголовок)"/>
          <p:cNvSpPr txBox="1"/>
          <p:nvPr/>
        </p:nvSpPr>
        <p:spPr>
          <a:xfrm>
            <a:off x="6574536" y="1737360"/>
            <a:ext cx="4809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24039"/>
                </a:solidFill>
              </a:rPr>
              <a:t>Чего избегать</a:t>
            </a:r>
            <a:endParaRPr lang="en-US" sz="2200" dirty="0"/>
          </a:p>
        </p:txBody>
      </p:sp>
      <p:sp>
        <p:nvSpPr>
          <p:cNvPr id="13" name="Чего избегать (текст)"/>
          <p:cNvSpPr txBox="1"/>
          <p:nvPr/>
        </p:nvSpPr>
        <p:spPr>
          <a:xfrm>
            <a:off x="6574536" y="2359152"/>
            <a:ext cx="480974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Обязательных отчётов и отметок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Заданий, для которых нужны деньги или поездки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Давления на семьи и сравнения детей</a:t>
            </a:r>
            <a:endParaRPr lang="en-US" sz="2100" dirty="0"/>
          </a:p>
        </p:txBody>
      </p:sp>
      <p:sp>
        <p:nvSpPr>
          <p:cNvPr id="14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21212"/>
            </a:avLst>
          </a:prstGeom>
          <a:solidFill>
            <a:srgbClr val="FDE9E7"/>
          </a:solidFill>
          <a:ln w="15875">
            <a:solidFill>
              <a:srgbClr val="E8736B"/>
            </a:solidFill>
            <a:prstDash val="solid"/>
          </a:ln>
        </p:spPr>
      </p:sp>
      <p:sp>
        <p:nvSpPr>
          <p:cNvPr id="15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E8736B"/>
          </a:solidFill>
          <a:ln w="12700">
            <a:solidFill>
              <a:srgbClr val="E8736B"/>
            </a:solidFill>
            <a:prstDash val="solid"/>
          </a:ln>
        </p:spPr>
      </p:sp>
      <p:sp>
        <p:nvSpPr>
          <p:cNvPr id="16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7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B33"/>
                </a:solidFill>
              </a:rPr>
              <a:t>Это предложения, а не обязанности: у семей разные возможности, у каждого ребёнка должен быть вариант.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F807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B33"/>
                </a:solidFill>
              </a:rPr>
              <a:t>Методическая часть: три идеи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3B33"/>
                </a:solidFill>
              </a:rPr>
              <a:t>Что предложить детям и семьям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FAE7B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7F58"/>
                </a:solidFill>
              </a:rPr>
              <a:t>03</a:t>
            </a:r>
            <a:endParaRPr lang="en-US" sz="2200" dirty="0"/>
          </a:p>
        </p:txBody>
      </p:sp>
      <p:sp>
        <p:nvSpPr>
          <p:cNvPr id="6" name="Виртуальная экскурсия (фон)"/>
          <p:cNvSpPr/>
          <p:nvPr/>
        </p:nvSpPr>
        <p:spPr>
          <a:xfrm>
            <a:off x="548640" y="1600200"/>
            <a:ext cx="353568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7" name="Виртуальная экскурсия (полоса)"/>
          <p:cNvSpPr/>
          <p:nvPr/>
        </p:nvSpPr>
        <p:spPr>
          <a:xfrm>
            <a:off x="548640" y="1600200"/>
            <a:ext cx="118872" cy="3931920"/>
          </a:xfrm>
          <a:prstGeom prst="rect">
            <a:avLst/>
          </a:prstGeom>
          <a:solidFill>
            <a:srgbClr val="2FAE7B"/>
          </a:solidFill>
          <a:ln w="12700">
            <a:solidFill>
              <a:srgbClr val="2FAE7B"/>
            </a:solidFill>
            <a:prstDash val="solid"/>
          </a:ln>
        </p:spPr>
      </p:sp>
      <p:sp>
        <p:nvSpPr>
          <p:cNvPr id="8" name="Виртуальная экскурсия (заголовок)"/>
          <p:cNvSpPr txBox="1"/>
          <p:nvPr/>
        </p:nvSpPr>
        <p:spPr>
          <a:xfrm>
            <a:off x="905256" y="1737360"/>
            <a:ext cx="29504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F7F58"/>
                </a:solidFill>
              </a:rPr>
              <a:t>Виртуальная экскурсия</a:t>
            </a:r>
            <a:endParaRPr lang="en-US" sz="1900" dirty="0"/>
          </a:p>
        </p:txBody>
      </p:sp>
      <p:sp>
        <p:nvSpPr>
          <p:cNvPr id="9" name="Виртуальная экскурсия (текст)"/>
          <p:cNvSpPr txBox="1"/>
          <p:nvPr/>
        </p:nvSpPr>
        <p:spPr>
          <a:xfrm>
            <a:off x="905256" y="2679192"/>
            <a:ext cx="2950464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3B33"/>
                </a:solidFill>
              </a:rPr>
              <a:t>Музей, город или природный объект онлайн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3B33"/>
                </a:solidFill>
              </a:rPr>
              <a:t>Выбрать 3 самых ярких впечатления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3B33"/>
                </a:solidFill>
              </a:rPr>
              <a:t>Короткий сеанс с перерывами</a:t>
            </a:r>
            <a:endParaRPr lang="en-US" sz="1700" dirty="0"/>
          </a:p>
        </p:txBody>
      </p:sp>
      <p:sp>
        <p:nvSpPr>
          <p:cNvPr id="10" name="Проект «Народы моего региона» (фон)"/>
          <p:cNvSpPr/>
          <p:nvPr/>
        </p:nvSpPr>
        <p:spPr>
          <a:xfrm>
            <a:off x="4312920" y="1600200"/>
            <a:ext cx="353568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11" name="Проект «Народы моего региона» (полоса)"/>
          <p:cNvSpPr/>
          <p:nvPr/>
        </p:nvSpPr>
        <p:spPr>
          <a:xfrm>
            <a:off x="4312920" y="1600200"/>
            <a:ext cx="118872" cy="3931920"/>
          </a:xfrm>
          <a:prstGeom prst="rect">
            <a:avLst/>
          </a:prstGeom>
          <a:solidFill>
            <a:srgbClr val="1E9AA8"/>
          </a:solidFill>
          <a:ln w="12700">
            <a:solidFill>
              <a:srgbClr val="1E9AA8"/>
            </a:solidFill>
            <a:prstDash val="solid"/>
          </a:ln>
        </p:spPr>
      </p:sp>
      <p:sp>
        <p:nvSpPr>
          <p:cNvPr id="12" name="Проект «Народы моего региона» (заголовок)"/>
          <p:cNvSpPr txBox="1"/>
          <p:nvPr/>
        </p:nvSpPr>
        <p:spPr>
          <a:xfrm>
            <a:off x="4669536" y="1737360"/>
            <a:ext cx="29504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67682"/>
                </a:solidFill>
              </a:rPr>
              <a:t>Проект «Народы моего региона»</a:t>
            </a:r>
            <a:endParaRPr lang="en-US" sz="1900" dirty="0"/>
          </a:p>
        </p:txBody>
      </p:sp>
      <p:sp>
        <p:nvSpPr>
          <p:cNvPr id="13" name="Проект «Народы моего региона» (текст)"/>
          <p:cNvSpPr txBox="1"/>
          <p:nvPr/>
        </p:nvSpPr>
        <p:spPr>
          <a:xfrm>
            <a:off x="4669536" y="2679192"/>
            <a:ext cx="2950464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3B33"/>
                </a:solidFill>
              </a:rPr>
              <a:t>Выбрать один народ региона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3B33"/>
                </a:solidFill>
              </a:rPr>
              <a:t>Собрать: 5 слов на языке, праздник, блюдо, ремесло, известного земляка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3B33"/>
                </a:solidFill>
              </a:rPr>
              <a:t>Оформить на листе или слайде</a:t>
            </a:r>
            <a:endParaRPr lang="en-US" sz="1700" dirty="0"/>
          </a:p>
        </p:txBody>
      </p:sp>
      <p:sp>
        <p:nvSpPr>
          <p:cNvPr id="14" name="Семейные рецепты и традиции (фон)"/>
          <p:cNvSpPr/>
          <p:nvPr/>
        </p:nvSpPr>
        <p:spPr>
          <a:xfrm>
            <a:off x="8077200" y="1600200"/>
            <a:ext cx="353568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15" name="Семейные рецепты и традиции (полоса)"/>
          <p:cNvSpPr/>
          <p:nvPr/>
        </p:nvSpPr>
        <p:spPr>
          <a:xfrm>
            <a:off x="8077200" y="1600200"/>
            <a:ext cx="118872" cy="3931920"/>
          </a:xfrm>
          <a:prstGeom prst="rect">
            <a:avLst/>
          </a:prstGeom>
          <a:solidFill>
            <a:srgbClr val="F0A93B"/>
          </a:solidFill>
          <a:ln w="12700">
            <a:solidFill>
              <a:srgbClr val="F0A93B"/>
            </a:solidFill>
            <a:prstDash val="solid"/>
          </a:ln>
        </p:spPr>
      </p:sp>
      <p:sp>
        <p:nvSpPr>
          <p:cNvPr id="16" name="Семейные рецепты и традиции (заголовок)"/>
          <p:cNvSpPr txBox="1"/>
          <p:nvPr/>
        </p:nvSpPr>
        <p:spPr>
          <a:xfrm>
            <a:off x="8433816" y="1737360"/>
            <a:ext cx="29504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A6200"/>
                </a:solidFill>
              </a:rPr>
              <a:t>Семейные рецепты и традиции</a:t>
            </a:r>
            <a:endParaRPr lang="en-US" sz="1900" dirty="0"/>
          </a:p>
        </p:txBody>
      </p:sp>
      <p:sp>
        <p:nvSpPr>
          <p:cNvPr id="17" name="Семейные рецепты и традиции (текст)"/>
          <p:cNvSpPr txBox="1"/>
          <p:nvPr/>
        </p:nvSpPr>
        <p:spPr>
          <a:xfrm>
            <a:off x="8433816" y="2679192"/>
            <a:ext cx="2950464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3B33"/>
                </a:solidFill>
              </a:rPr>
              <a:t>Записать рецепт или семейную традицию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3B33"/>
                </a:solidFill>
              </a:rPr>
              <a:t>Сфотографировать блюдо или вещь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3B33"/>
                </a:solidFill>
              </a:rPr>
              <a:t>Рассказать историю: от кого и когда</a:t>
            </a:r>
            <a:endParaRPr lang="en-US" sz="1700" dirty="0"/>
          </a:p>
        </p:txBody>
      </p:sp>
      <p:sp>
        <p:nvSpPr>
          <p:cNvPr id="18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21212"/>
            </a:avLst>
          </a:prstGeom>
          <a:solidFill>
            <a:srgbClr val="FDE9E7"/>
          </a:solidFill>
          <a:ln w="15875">
            <a:solidFill>
              <a:srgbClr val="E8736B"/>
            </a:solidFill>
            <a:prstDash val="solid"/>
          </a:ln>
        </p:spPr>
      </p:sp>
      <p:sp>
        <p:nvSpPr>
          <p:cNvPr id="19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E8736B"/>
          </a:solidFill>
          <a:ln w="12700">
            <a:solidFill>
              <a:srgbClr val="E8736B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B33"/>
                </a:solidFill>
              </a:rPr>
              <a:t>Подсказка для виртуальных экскурсий: портал «Культура.РФ» (culture.ru) — раздел событий Года единства.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F807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B33"/>
                </a:solidFill>
              </a:rPr>
              <a:t>Методическая часть: как показать результат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3B33"/>
                </a:solidFill>
              </a:rPr>
              <a:t>Четыре простых формата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E9AA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67682"/>
                </a:solidFill>
              </a:rPr>
              <a:t>04</a:t>
            </a:r>
            <a:endParaRPr lang="en-US" sz="2200" dirty="0"/>
          </a:p>
        </p:txBody>
      </p:sp>
      <p:sp>
        <p:nvSpPr>
          <p:cNvPr id="6" name="Строка 1 (фон)"/>
          <p:cNvSpPr/>
          <p:nvPr/>
        </p:nvSpPr>
        <p:spPr>
          <a:xfrm>
            <a:off x="548640" y="1600200"/>
            <a:ext cx="11064240" cy="106299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7" name="Строка 1 (полоса)"/>
          <p:cNvSpPr/>
          <p:nvPr/>
        </p:nvSpPr>
        <p:spPr>
          <a:xfrm>
            <a:off x="548640" y="1600200"/>
            <a:ext cx="118872" cy="1062990"/>
          </a:xfrm>
          <a:prstGeom prst="rect">
            <a:avLst/>
          </a:prstGeom>
          <a:solidFill>
            <a:srgbClr val="2FAE7B"/>
          </a:solidFill>
          <a:ln w="12700">
            <a:solidFill>
              <a:srgbClr val="2FAE7B"/>
            </a:solidFill>
            <a:prstDash val="solid"/>
          </a:ln>
        </p:spPr>
      </p:sp>
      <p:sp>
        <p:nvSpPr>
          <p:cNvPr id="8" name="Строка 1 (метка)"/>
          <p:cNvSpPr/>
          <p:nvPr/>
        </p:nvSpPr>
        <p:spPr>
          <a:xfrm>
            <a:off x="905256" y="1728216"/>
            <a:ext cx="2468880" cy="806958"/>
          </a:xfrm>
          <a:prstGeom prst="rect">
            <a:avLst>
              <a:gd name="adj" fmla="val 22663"/>
            </a:avLst>
          </a:prstGeom>
          <a:solidFill>
            <a:srgbClr val="2FAE7B"/>
          </a:solidFill>
          <a:ln w="12700">
            <a:solidFill>
              <a:srgbClr val="2FAE7B"/>
            </a:solidFill>
            <a:prstDash val="solid"/>
          </a:ln>
        </p:spPr>
      </p:sp>
      <p:sp>
        <p:nvSpPr>
          <p:cNvPr id="9" name="Строка 1 (заголовок)"/>
          <p:cNvSpPr txBox="1"/>
          <p:nvPr/>
        </p:nvSpPr>
        <p:spPr>
          <a:xfrm>
            <a:off x="996696" y="172821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Лист / слайд</a:t>
            </a:r>
            <a:endParaRPr lang="en-US" sz="1900" dirty="0"/>
          </a:p>
        </p:txBody>
      </p:sp>
      <p:sp>
        <p:nvSpPr>
          <p:cNvPr id="10" name="Строка 1 (текст)"/>
          <p:cNvSpPr txBox="1"/>
          <p:nvPr/>
        </p:nvSpPr>
        <p:spPr>
          <a:xfrm>
            <a:off x="3648456" y="1600200"/>
            <a:ext cx="773582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B33"/>
                </a:solidFill>
              </a:rPr>
              <a:t>Одна страница: название, фото, 3–5 интересных фактов.</a:t>
            </a:r>
            <a:endParaRPr lang="en-US" sz="1600" dirty="0"/>
          </a:p>
        </p:txBody>
      </p:sp>
      <p:sp>
        <p:nvSpPr>
          <p:cNvPr id="11" name="Строка 2 (фон)"/>
          <p:cNvSpPr/>
          <p:nvPr/>
        </p:nvSpPr>
        <p:spPr>
          <a:xfrm>
            <a:off x="548640" y="2800350"/>
            <a:ext cx="11064240" cy="106299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12" name="Строка 2 (полоса)"/>
          <p:cNvSpPr/>
          <p:nvPr/>
        </p:nvSpPr>
        <p:spPr>
          <a:xfrm>
            <a:off x="548640" y="2800350"/>
            <a:ext cx="118872" cy="1062990"/>
          </a:xfrm>
          <a:prstGeom prst="rect">
            <a:avLst/>
          </a:prstGeom>
          <a:solidFill>
            <a:srgbClr val="1E9AA8"/>
          </a:solidFill>
          <a:ln w="12700">
            <a:solidFill>
              <a:srgbClr val="1E9AA8"/>
            </a:solidFill>
            <a:prstDash val="solid"/>
          </a:ln>
        </p:spPr>
      </p:sp>
      <p:sp>
        <p:nvSpPr>
          <p:cNvPr id="13" name="Строка 2 (метка)"/>
          <p:cNvSpPr/>
          <p:nvPr/>
        </p:nvSpPr>
        <p:spPr>
          <a:xfrm>
            <a:off x="905256" y="2928366"/>
            <a:ext cx="2468880" cy="806958"/>
          </a:xfrm>
          <a:prstGeom prst="rect">
            <a:avLst>
              <a:gd name="adj" fmla="val 22663"/>
            </a:avLst>
          </a:prstGeom>
          <a:solidFill>
            <a:srgbClr val="1E9AA8"/>
          </a:solidFill>
          <a:ln w="12700">
            <a:solidFill>
              <a:srgbClr val="1E9AA8"/>
            </a:solidFill>
            <a:prstDash val="solid"/>
          </a:ln>
        </p:spPr>
      </p:sp>
      <p:sp>
        <p:nvSpPr>
          <p:cNvPr id="14" name="Строка 2 (заголовок)"/>
          <p:cNvSpPr txBox="1"/>
          <p:nvPr/>
        </p:nvSpPr>
        <p:spPr>
          <a:xfrm>
            <a:off x="996696" y="292836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Рассказ</a:t>
            </a:r>
            <a:endParaRPr lang="en-US" sz="1900" dirty="0"/>
          </a:p>
        </p:txBody>
      </p:sp>
      <p:sp>
        <p:nvSpPr>
          <p:cNvPr id="15" name="Строка 2 (текст)"/>
          <p:cNvSpPr txBox="1"/>
          <p:nvPr/>
        </p:nvSpPr>
        <p:spPr>
          <a:xfrm>
            <a:off x="3648456" y="2800350"/>
            <a:ext cx="773582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B33"/>
                </a:solidFill>
              </a:rPr>
              <a:t>Выступление на 1–2 минуты в классе после каникул — своими словами.</a:t>
            </a:r>
            <a:endParaRPr lang="en-US" sz="1600" dirty="0"/>
          </a:p>
        </p:txBody>
      </p:sp>
      <p:sp>
        <p:nvSpPr>
          <p:cNvPr id="16" name="Строка 3 (фон)"/>
          <p:cNvSpPr/>
          <p:nvPr/>
        </p:nvSpPr>
        <p:spPr>
          <a:xfrm>
            <a:off x="548640" y="4000500"/>
            <a:ext cx="11064240" cy="106299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17" name="Строка 3 (полоса)"/>
          <p:cNvSpPr/>
          <p:nvPr/>
        </p:nvSpPr>
        <p:spPr>
          <a:xfrm>
            <a:off x="548640" y="4000500"/>
            <a:ext cx="118872" cy="1062990"/>
          </a:xfrm>
          <a:prstGeom prst="rect">
            <a:avLst/>
          </a:prstGeom>
          <a:solidFill>
            <a:srgbClr val="F0A93B"/>
          </a:solidFill>
          <a:ln w="12700">
            <a:solidFill>
              <a:srgbClr val="F0A93B"/>
            </a:solidFill>
            <a:prstDash val="solid"/>
          </a:ln>
        </p:spPr>
      </p:sp>
      <p:sp>
        <p:nvSpPr>
          <p:cNvPr id="18" name="Строка 3 (метка)"/>
          <p:cNvSpPr/>
          <p:nvPr/>
        </p:nvSpPr>
        <p:spPr>
          <a:xfrm>
            <a:off x="905256" y="4128516"/>
            <a:ext cx="2468880" cy="806958"/>
          </a:xfrm>
          <a:prstGeom prst="rect">
            <a:avLst>
              <a:gd name="adj" fmla="val 22663"/>
            </a:avLst>
          </a:prstGeom>
          <a:solidFill>
            <a:srgbClr val="F0A93B"/>
          </a:solidFill>
          <a:ln w="12700">
            <a:solidFill>
              <a:srgbClr val="F0A93B"/>
            </a:solidFill>
            <a:prstDash val="solid"/>
          </a:ln>
        </p:spPr>
      </p:sp>
      <p:sp>
        <p:nvSpPr>
          <p:cNvPr id="19" name="Строка 3 (заголовок)"/>
          <p:cNvSpPr txBox="1"/>
          <p:nvPr/>
        </p:nvSpPr>
        <p:spPr>
          <a:xfrm>
            <a:off x="996696" y="412851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3A2500"/>
                </a:solidFill>
              </a:rPr>
              <a:t>Книга рецептов</a:t>
            </a:r>
            <a:endParaRPr lang="en-US" sz="1900" dirty="0"/>
          </a:p>
        </p:txBody>
      </p:sp>
      <p:sp>
        <p:nvSpPr>
          <p:cNvPr id="20" name="Строка 3 (текст)"/>
          <p:cNvSpPr txBox="1"/>
          <p:nvPr/>
        </p:nvSpPr>
        <p:spPr>
          <a:xfrm>
            <a:off x="3648456" y="4000500"/>
            <a:ext cx="773582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B33"/>
                </a:solidFill>
              </a:rPr>
              <a:t>Общая «Кулинарная книга класса»: семейные рецепты с историей.</a:t>
            </a:r>
            <a:endParaRPr lang="en-US" sz="1600" dirty="0"/>
          </a:p>
        </p:txBody>
      </p:sp>
      <p:sp>
        <p:nvSpPr>
          <p:cNvPr id="21" name="Строка 4 (фон)"/>
          <p:cNvSpPr/>
          <p:nvPr/>
        </p:nvSpPr>
        <p:spPr>
          <a:xfrm>
            <a:off x="548640" y="5200650"/>
            <a:ext cx="11064240" cy="106299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22" name="Строка 4 (полоса)"/>
          <p:cNvSpPr/>
          <p:nvPr/>
        </p:nvSpPr>
        <p:spPr>
          <a:xfrm>
            <a:off x="548640" y="5200650"/>
            <a:ext cx="118872" cy="1062990"/>
          </a:xfrm>
          <a:prstGeom prst="rect">
            <a:avLst/>
          </a:prstGeom>
          <a:solidFill>
            <a:srgbClr val="E8736B"/>
          </a:solidFill>
          <a:ln w="12700">
            <a:solidFill>
              <a:srgbClr val="E8736B"/>
            </a:solidFill>
            <a:prstDash val="solid"/>
          </a:ln>
        </p:spPr>
      </p:sp>
      <p:sp>
        <p:nvSpPr>
          <p:cNvPr id="23" name="Строка 4 (метка)"/>
          <p:cNvSpPr/>
          <p:nvPr/>
        </p:nvSpPr>
        <p:spPr>
          <a:xfrm>
            <a:off x="905256" y="5328666"/>
            <a:ext cx="2468880" cy="806958"/>
          </a:xfrm>
          <a:prstGeom prst="rect">
            <a:avLst>
              <a:gd name="adj" fmla="val 22663"/>
            </a:avLst>
          </a:prstGeom>
          <a:solidFill>
            <a:srgbClr val="E8736B"/>
          </a:solidFill>
          <a:ln w="12700">
            <a:solidFill>
              <a:srgbClr val="E8736B"/>
            </a:solidFill>
            <a:prstDash val="solid"/>
          </a:ln>
        </p:spPr>
      </p:sp>
      <p:sp>
        <p:nvSpPr>
          <p:cNvPr id="24" name="Строка 4 (заголовок)"/>
          <p:cNvSpPr txBox="1"/>
          <p:nvPr/>
        </p:nvSpPr>
        <p:spPr>
          <a:xfrm>
            <a:off x="996696" y="532866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Выставка / карта</a:t>
            </a:r>
            <a:endParaRPr lang="en-US" sz="1900" dirty="0"/>
          </a:p>
        </p:txBody>
      </p:sp>
      <p:sp>
        <p:nvSpPr>
          <p:cNvPr id="25" name="Строка 4 (текст)"/>
          <p:cNvSpPr txBox="1"/>
          <p:nvPr/>
        </p:nvSpPr>
        <p:spPr>
          <a:xfrm>
            <a:off x="3648456" y="5200650"/>
            <a:ext cx="773582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B33"/>
                </a:solidFill>
              </a:rPr>
              <a:t>Карта народов региона с рисунками, фото, предметами.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F807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B33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3B33"/>
                </a:solidFill>
              </a:rPr>
              <a:t>Что сделать до и после каникул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FAE7B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7F58"/>
                </a:solidFill>
              </a:rPr>
              <a:t>05</a:t>
            </a:r>
            <a:endParaRPr lang="en-US" sz="22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6217920"/>
                <a:gridCol w="1828800"/>
                <a:gridCol w="246888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AE7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AE7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AE7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AE7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F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Обсудить идеи с классом, дать выбрать одну или несколько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Дети выбрали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F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Отправить родителям памятку с идеями и ссылками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5–7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Семьи знают идеи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F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Раздать «паспорт проекта»: план из 5 пунктов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Понятный план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F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Предусмотреть варианты для семей без интернета и без возможности выезда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 подготовке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Никто не исключён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F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Назначить дату показа результатов после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Срок известен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6E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F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Подвести итоги: мини-выставка, кулинарная книга, фото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Итоговый продукт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F807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B33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3B33"/>
                </a:solidFill>
              </a:rPr>
              <a:t>Что учесть при каникулярных проектах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E9AA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67682"/>
                </a:solidFill>
              </a:rPr>
              <a:t>06</a:t>
            </a:r>
            <a:endParaRPr lang="en-US" sz="22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713232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9A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9AA8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76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Указ Президента РФ от 25.12.2025 № 962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Год единства народов России: проекты класса — вклад в общий план мероприятий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5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76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Конституция РФ, ст. 26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Никто не обязан указывать национальную принадлежность — участие и рассказы только добровольные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76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152-ФЗ «О персональных данных»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Фото и рассказы детей и семей публиковать только с согласия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5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76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образовании», ст. 44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отвечают за воспитание детей; участие семьи в проектах добровольное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76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ГК РФ, ч. IV, ст. 1274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Чужие фото и тексты можно использовать в учебных целях с указанием автора и источника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5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76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Методические рекомендации Роспотребнадзора (2023)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Время у экрана ограничено: виртуальную экскурсию делайте короткой, с перерывами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F8075"/>
                </a:solidFill>
              </a:rPr>
              <a:t>Номера статей и дат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F807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B33"/>
                </a:solidFill>
              </a:rPr>
              <a:t>Итоги: памятка семье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3B33"/>
                </a:solidFill>
              </a:rPr>
              <a:t>Три шага для каникул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FAE7B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7F58"/>
                </a:solidFill>
              </a:rPr>
              <a:t>07</a:t>
            </a:r>
            <a:endParaRPr lang="en-US" sz="2200" dirty="0"/>
          </a:p>
        </p:txBody>
      </p:sp>
      <p:sp>
        <p:nvSpPr>
          <p:cNvPr id="6" name="Выбрать (фон)"/>
          <p:cNvSpPr/>
          <p:nvPr/>
        </p:nvSpPr>
        <p:spPr>
          <a:xfrm>
            <a:off x="548640" y="1600200"/>
            <a:ext cx="353568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7" name="Выбрать (полоса)"/>
          <p:cNvSpPr/>
          <p:nvPr/>
        </p:nvSpPr>
        <p:spPr>
          <a:xfrm>
            <a:off x="548640" y="1600200"/>
            <a:ext cx="118872" cy="3931920"/>
          </a:xfrm>
          <a:prstGeom prst="rect">
            <a:avLst/>
          </a:prstGeom>
          <a:solidFill>
            <a:srgbClr val="2FAE7B"/>
          </a:solidFill>
          <a:ln w="12700">
            <a:solidFill>
              <a:srgbClr val="2FAE7B"/>
            </a:solidFill>
            <a:prstDash val="solid"/>
          </a:ln>
        </p:spPr>
      </p:sp>
      <p:sp>
        <p:nvSpPr>
          <p:cNvPr id="8" name="Выбрать (заголовок)"/>
          <p:cNvSpPr txBox="1"/>
          <p:nvPr/>
        </p:nvSpPr>
        <p:spPr>
          <a:xfrm>
            <a:off x="905256" y="1737360"/>
            <a:ext cx="2950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7F58"/>
                </a:solidFill>
              </a:rPr>
              <a:t>Выбрать</a:t>
            </a:r>
            <a:endParaRPr lang="en-US" sz="2200" dirty="0"/>
          </a:p>
        </p:txBody>
      </p:sp>
      <p:sp>
        <p:nvSpPr>
          <p:cNvPr id="9" name="Выбрать (текст)"/>
          <p:cNvSpPr txBox="1"/>
          <p:nvPr/>
        </p:nvSpPr>
        <p:spPr>
          <a:xfrm>
            <a:off x="905256" y="2267712"/>
            <a:ext cx="295046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Одну идею, которая интересна всем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Не спешить: хватит одной идеи</a:t>
            </a:r>
            <a:endParaRPr lang="en-US" sz="2100" dirty="0"/>
          </a:p>
        </p:txBody>
      </p:sp>
      <p:sp>
        <p:nvSpPr>
          <p:cNvPr id="10" name="Сделать (фон)"/>
          <p:cNvSpPr/>
          <p:nvPr/>
        </p:nvSpPr>
        <p:spPr>
          <a:xfrm>
            <a:off x="4312920" y="1600200"/>
            <a:ext cx="353568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11" name="Сделать (полоса)"/>
          <p:cNvSpPr/>
          <p:nvPr/>
        </p:nvSpPr>
        <p:spPr>
          <a:xfrm>
            <a:off x="4312920" y="1600200"/>
            <a:ext cx="118872" cy="3931920"/>
          </a:xfrm>
          <a:prstGeom prst="rect">
            <a:avLst/>
          </a:prstGeom>
          <a:solidFill>
            <a:srgbClr val="1E9AA8"/>
          </a:solidFill>
          <a:ln w="12700">
            <a:solidFill>
              <a:srgbClr val="1E9AA8"/>
            </a:solidFill>
            <a:prstDash val="solid"/>
          </a:ln>
        </p:spPr>
      </p:sp>
      <p:sp>
        <p:nvSpPr>
          <p:cNvPr id="12" name="Сделать (заголовок)"/>
          <p:cNvSpPr txBox="1"/>
          <p:nvPr/>
        </p:nvSpPr>
        <p:spPr>
          <a:xfrm>
            <a:off x="4669536" y="1737360"/>
            <a:ext cx="2950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7682"/>
                </a:solidFill>
              </a:rPr>
              <a:t>Сделать</a:t>
            </a:r>
            <a:endParaRPr lang="en-US" sz="2200" dirty="0"/>
          </a:p>
        </p:txBody>
      </p:sp>
      <p:sp>
        <p:nvSpPr>
          <p:cNvPr id="13" name="Сделать (текст)"/>
          <p:cNvSpPr txBox="1"/>
          <p:nvPr/>
        </p:nvSpPr>
        <p:spPr>
          <a:xfrm>
            <a:off x="4669536" y="2267712"/>
            <a:ext cx="295046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Вместе: смотреть, готовить, записывать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Сфотографировать результат</a:t>
            </a:r>
            <a:endParaRPr lang="en-US" sz="2100" dirty="0"/>
          </a:p>
        </p:txBody>
      </p:sp>
      <p:sp>
        <p:nvSpPr>
          <p:cNvPr id="14" name="Поделиться (фон)"/>
          <p:cNvSpPr/>
          <p:nvPr/>
        </p:nvSpPr>
        <p:spPr>
          <a:xfrm>
            <a:off x="8077200" y="1600200"/>
            <a:ext cx="353568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FE6DB"/>
            </a:solidFill>
            <a:prstDash val="solid"/>
          </a:ln>
          <a:effectLst>
            <a:outerShdw sx="100000" sy="100000" kx="0" ky="0" algn="bl" rotWithShape="0" blurRad="76200" dist="38100" dir="5400000">
              <a:srgbClr val="B8D9CB">
                <a:alpha val="50000"/>
              </a:srgbClr>
            </a:outerShdw>
          </a:effectLst>
        </p:spPr>
      </p:sp>
      <p:sp>
        <p:nvSpPr>
          <p:cNvPr id="15" name="Поделиться (полоса)"/>
          <p:cNvSpPr/>
          <p:nvPr/>
        </p:nvSpPr>
        <p:spPr>
          <a:xfrm>
            <a:off x="8077200" y="1600200"/>
            <a:ext cx="118872" cy="3931920"/>
          </a:xfrm>
          <a:prstGeom prst="rect">
            <a:avLst/>
          </a:prstGeom>
          <a:solidFill>
            <a:srgbClr val="F0A93B"/>
          </a:solidFill>
          <a:ln w="12700">
            <a:solidFill>
              <a:srgbClr val="F0A93B"/>
            </a:solidFill>
            <a:prstDash val="solid"/>
          </a:ln>
        </p:spPr>
      </p:sp>
      <p:sp>
        <p:nvSpPr>
          <p:cNvPr id="16" name="Поделиться (заголовок)"/>
          <p:cNvSpPr txBox="1"/>
          <p:nvPr/>
        </p:nvSpPr>
        <p:spPr>
          <a:xfrm>
            <a:off x="8433816" y="1737360"/>
            <a:ext cx="2950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9A6200"/>
                </a:solidFill>
              </a:rPr>
              <a:t>Поделиться</a:t>
            </a:r>
            <a:endParaRPr lang="en-US" sz="2200" dirty="0"/>
          </a:p>
        </p:txBody>
      </p:sp>
      <p:sp>
        <p:nvSpPr>
          <p:cNvPr id="17" name="Поделиться (текст)"/>
          <p:cNvSpPr txBox="1"/>
          <p:nvPr/>
        </p:nvSpPr>
        <p:spPr>
          <a:xfrm>
            <a:off x="8433816" y="2267712"/>
            <a:ext cx="295046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После каникул — рассказать в классе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E3B33"/>
                </a:solidFill>
              </a:rPr>
              <a:t>Только то, чем хочется делиться</a:t>
            </a:r>
            <a:endParaRPr lang="en-US" sz="2100" dirty="0"/>
          </a:p>
        </p:txBody>
      </p:sp>
      <p:sp>
        <p:nvSpPr>
          <p:cNvPr id="18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21212"/>
            </a:avLst>
          </a:prstGeom>
          <a:solidFill>
            <a:srgbClr val="FDE9E7"/>
          </a:solidFill>
          <a:ln w="15875">
            <a:solidFill>
              <a:srgbClr val="E8736B"/>
            </a:solidFill>
            <a:prstDash val="solid"/>
          </a:ln>
        </p:spPr>
      </p:sp>
      <p:sp>
        <p:nvSpPr>
          <p:cNvPr id="19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E8736B"/>
          </a:solidFill>
          <a:ln w="12700">
            <a:solidFill>
              <a:srgbClr val="E8736B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B33"/>
                </a:solidFill>
              </a:rPr>
              <a:t>Главное — интерес и общение в семье, а не оценка за выполнение.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F807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Мятный">
  <a:themeElements>
    <a:clrScheme name="Мятный">
      <a:dk1>
        <a:srgbClr val="1E3B33"/>
      </a:dk1>
      <a:lt1>
        <a:srgbClr val="FFFFFF"/>
      </a:lt1>
      <a:dk2>
        <a:srgbClr val="1F7F58"/>
      </a:dk2>
      <a:lt2>
        <a:srgbClr val="F4FBF8"/>
      </a:lt2>
      <a:accent1>
        <a:srgbClr val="2FAE7B"/>
      </a:accent1>
      <a:accent2>
        <a:srgbClr val="1E9AA8"/>
      </a:accent2>
      <a:accent3>
        <a:srgbClr val="F0A93B"/>
      </a:accent3>
      <a:accent4>
        <a:srgbClr val="E8736B"/>
      </a:accent4>
      <a:accent5>
        <a:srgbClr val="1F7F58"/>
      </a:accent5>
      <a:accent6>
        <a:srgbClr val="167682"/>
      </a:accent6>
      <a:hlink>
        <a:srgbClr val="1F7F58"/>
      </a:hlink>
      <a:folHlink>
        <a:srgbClr val="167682"/>
      </a:folHlink>
    </a:clrScheme>
    <a:fontScheme name="Мятный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Идеи для каникул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2026-11-02T10:37:08Z</dcterms:created>
  <dcterms:modified xsi:type="dcterms:W3CDTF">2026-11-02T10:37:08Z</dcterms:modified>
</cp:coreProperties>
</file>