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Тема 3: подготовка классного руководителя к первому занятию после каникул.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Занятия проходят с сентября 2022 года. Сверьте расписание и тему ближайшего занятия на сайте проекта и в школьном плане.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тема не связана с единством напрямую, найдите точку соприкосновения: традиции, общие дела, история.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Длительность определяет школа; ориентируйтесь на расписание.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Оценок за занятие нет; важна вовлечённость.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Сверьте требования вашей школы и региона.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дети сомневаются — дайте время подумать. Важнее процесс, чем «правильный ответ».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9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rgbClr val="FDE6D0"/>
          </a:solidFill>
          <a:ln/>
        </p:spPr>
      </p:sp>
      <p:sp>
        <p:nvSpPr>
          <p:cNvPr id="3" name="Shape 1"/>
          <p:cNvSpPr/>
          <p:nvPr/>
        </p:nvSpPr>
        <p:spPr>
          <a:xfrm>
            <a:off x="457200" y="0"/>
            <a:ext cx="64008" cy="6858000"/>
          </a:xfrm>
          <a:prstGeom prst="rect">
            <a:avLst/>
          </a:prstGeom>
          <a:solidFill>
            <a:srgbClr val="E98A3C"/>
          </a:solidFill>
          <a:ln/>
        </p:spPr>
      </p:sp>
      <p:sp>
        <p:nvSpPr>
          <p:cNvPr id="4" name="Text 2"/>
          <p:cNvSpPr/>
          <p:nvPr/>
        </p:nvSpPr>
        <p:spPr>
          <a:xfrm>
            <a:off x="914400" y="6547104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8D7762"/>
                </a:solidFill>
              </a:rPr>
              <a:t>Год единства народов России · 2026</a:t>
            </a:r>
            <a:endParaRPr lang="en-US" sz="1100" dirty="0"/>
          </a:p>
        </p:txBody>
      </p:sp>
      <p:sp>
        <p:nvSpPr>
          <p:cNvPr id="5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4A332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6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400" dirty="0">
                <a:solidFill>
                  <a:srgbClr val="8D7762"/>
                </a:solidFill>
              </a:defRPr>
            </a:lvl1pPr>
          </a:lstStyle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D77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FFF9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93712537-5989-58f1-97cf-3125139d8776/scratchpad/out3/_img3/art_ap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502920"/>
            <a:ext cx="4114800" cy="4700016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D77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етка"/>
          <p:cNvSpPr/>
          <p:nvPr/>
        </p:nvSpPr>
        <p:spPr>
          <a:xfrm>
            <a:off x="914400" y="594360"/>
            <a:ext cx="4937760" cy="420624"/>
          </a:xfrm>
          <a:prstGeom prst="roundRect">
            <a:avLst>
              <a:gd name="adj" fmla="val 50000"/>
            </a:avLst>
          </a:prstGeom>
          <a:solidFill>
            <a:srgbClr val="3BA0A0"/>
          </a:solidFill>
          <a:ln w="12700">
            <a:solidFill>
              <a:srgbClr val="3BA0A0"/>
            </a:solidFill>
            <a:prstDash val="solid"/>
          </a:ln>
        </p:spPr>
      </p:sp>
      <p:sp>
        <p:nvSpPr>
          <p:cNvPr id="3" name="Метка (текст)"/>
          <p:cNvSpPr txBox="1"/>
          <p:nvPr/>
        </p:nvSpPr>
        <p:spPr>
          <a:xfrm>
            <a:off x="914400" y="594360"/>
            <a:ext cx="49377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</a:rPr>
              <a:t>ГОД ЕДИНСТВА НАРОДОВ РОССИИ · 2026</a:t>
            </a:r>
            <a:endParaRPr lang="en-US" sz="1300" dirty="0"/>
          </a:p>
        </p:txBody>
      </p:sp>
      <p:sp>
        <p:nvSpPr>
          <p:cNvPr id="4" name="Заголовок"/>
          <p:cNvSpPr txBox="1"/>
          <p:nvPr/>
        </p:nvSpPr>
        <p:spPr>
          <a:xfrm>
            <a:off x="914400" y="1234440"/>
            <a:ext cx="64008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4A3322"/>
                </a:solidFill>
              </a:rPr>
              <a:t>Разговоры о важном после каникул</a:t>
            </a:r>
            <a:endParaRPr lang="en-US" sz="4000" dirty="0"/>
          </a:p>
        </p:txBody>
      </p:sp>
      <p:sp>
        <p:nvSpPr>
          <p:cNvPr id="5" name="Подтема (фон)"/>
          <p:cNvSpPr/>
          <p:nvPr/>
        </p:nvSpPr>
        <p:spPr>
          <a:xfrm>
            <a:off x="914400" y="2743200"/>
            <a:ext cx="6400800" cy="1554480"/>
          </a:xfrm>
          <a:prstGeom prst="roundRect">
            <a:avLst>
              <a:gd name="adj" fmla="val 18824"/>
            </a:avLst>
          </a:prstGeom>
          <a:solidFill>
            <a:srgbClr val="EEF3DF"/>
          </a:solidFill>
          <a:ln w="12700">
            <a:solidFill>
              <a:srgbClr val="EEF3DF"/>
            </a:solidFill>
            <a:prstDash val="solid"/>
          </a:ln>
        </p:spPr>
      </p:sp>
      <p:sp>
        <p:nvSpPr>
          <p:cNvPr id="6" name="Подтема (текст)"/>
          <p:cNvSpPr txBox="1"/>
          <p:nvPr/>
        </p:nvSpPr>
        <p:spPr>
          <a:xfrm>
            <a:off x="1325880" y="2743200"/>
            <a:ext cx="5577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B7A25"/>
                </a:solidFill>
              </a:rPr>
              <a:t>Подготовка к «Разговорам о важном» после каникул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322"/>
                </a:solidFill>
              </a:rPr>
              <a:t>Методическая часть: что нужно знать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D7762"/>
                </a:solidFill>
              </a:rPr>
              <a:t>«Разговоры о важном»: формат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F6D9BE"/>
                </a:solidFill>
              </a:rPr>
              <a:t>02</a:t>
            </a:r>
            <a:endParaRPr lang="en-US" sz="6000" dirty="0"/>
          </a:p>
        </p:txBody>
      </p:sp>
      <p:sp>
        <p:nvSpPr>
          <p:cNvPr id="5" name="Показатель понедельник (фон)"/>
          <p:cNvSpPr/>
          <p:nvPr/>
        </p:nvSpPr>
        <p:spPr>
          <a:xfrm>
            <a:off x="914400" y="1554480"/>
            <a:ext cx="3413760" cy="187452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28575">
            <a:solidFill>
              <a:srgbClr val="E98A3C"/>
            </a:solidFill>
            <a:prstDash val="solid"/>
          </a:ln>
        </p:spPr>
      </p:sp>
      <p:sp>
        <p:nvSpPr>
          <p:cNvPr id="6" name="Показатель понедельник"/>
          <p:cNvSpPr txBox="1"/>
          <p:nvPr/>
        </p:nvSpPr>
        <p:spPr>
          <a:xfrm>
            <a:off x="105156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B0601A"/>
                </a:solidFill>
              </a:rPr>
              <a:t>понедельник</a:t>
            </a:r>
            <a:endParaRPr lang="en-US" sz="3800" dirty="0"/>
          </a:p>
        </p:txBody>
      </p:sp>
      <p:sp>
        <p:nvSpPr>
          <p:cNvPr id="7" name="Показатель понедельник (подпись)"/>
          <p:cNvSpPr txBox="1"/>
          <p:nvPr/>
        </p:nvSpPr>
        <p:spPr>
          <a:xfrm>
            <a:off x="109728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4A3322"/>
                </a:solidFill>
              </a:rPr>
              <a:t>занятия проходят по понедельникам, на месте первого урока</a:t>
            </a:r>
            <a:endParaRPr lang="en-US" sz="1500" dirty="0"/>
          </a:p>
        </p:txBody>
      </p:sp>
      <p:sp>
        <p:nvSpPr>
          <p:cNvPr id="8" name="Показатель 1–11 классы (фон)"/>
          <p:cNvSpPr/>
          <p:nvPr/>
        </p:nvSpPr>
        <p:spPr>
          <a:xfrm>
            <a:off x="4556760" y="1554480"/>
            <a:ext cx="3413760" cy="187452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28575">
            <a:solidFill>
              <a:srgbClr val="D8604A"/>
            </a:solidFill>
            <a:prstDash val="solid"/>
          </a:ln>
        </p:spPr>
      </p:sp>
      <p:sp>
        <p:nvSpPr>
          <p:cNvPr id="9" name="Показатель 1–11 классы"/>
          <p:cNvSpPr txBox="1"/>
          <p:nvPr/>
        </p:nvSpPr>
        <p:spPr>
          <a:xfrm>
            <a:off x="469392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A83A27"/>
                </a:solidFill>
              </a:rPr>
              <a:t>1–11 классы</a:t>
            </a:r>
            <a:endParaRPr lang="en-US" sz="3800" dirty="0"/>
          </a:p>
        </p:txBody>
      </p:sp>
      <p:sp>
        <p:nvSpPr>
          <p:cNvPr id="10" name="Показатель 1–11 классы (подпись)"/>
          <p:cNvSpPr txBox="1"/>
          <p:nvPr/>
        </p:nvSpPr>
        <p:spPr>
          <a:xfrm>
            <a:off x="473964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4A3322"/>
                </a:solidFill>
              </a:rPr>
              <a:t>для школьников и студентов СПО; ведёт классный руководитель</a:t>
            </a:r>
            <a:endParaRPr lang="en-US" sz="1500" dirty="0"/>
          </a:p>
        </p:txBody>
      </p:sp>
      <p:sp>
        <p:nvSpPr>
          <p:cNvPr id="11" name="Показатель без оценок (фон)"/>
          <p:cNvSpPr/>
          <p:nvPr/>
        </p:nvSpPr>
        <p:spPr>
          <a:xfrm>
            <a:off x="8199120" y="1554480"/>
            <a:ext cx="3413760" cy="187452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28575">
            <a:solidFill>
              <a:srgbClr val="8AA84A"/>
            </a:solidFill>
            <a:prstDash val="solid"/>
          </a:ln>
        </p:spPr>
      </p:sp>
      <p:sp>
        <p:nvSpPr>
          <p:cNvPr id="12" name="Показатель без оценок"/>
          <p:cNvSpPr txBox="1"/>
          <p:nvPr/>
        </p:nvSpPr>
        <p:spPr>
          <a:xfrm>
            <a:off x="8336280" y="1664208"/>
            <a:ext cx="3139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800" b="1" dirty="0">
                <a:solidFill>
                  <a:srgbClr val="5B7A25"/>
                </a:solidFill>
              </a:rPr>
              <a:t>без оценок</a:t>
            </a:r>
            <a:endParaRPr lang="en-US" sz="3800" dirty="0"/>
          </a:p>
        </p:txBody>
      </p:sp>
      <p:sp>
        <p:nvSpPr>
          <p:cNvPr id="13" name="Показатель без оценок (подпись)"/>
          <p:cNvSpPr txBox="1"/>
          <p:nvPr/>
        </p:nvSpPr>
        <p:spPr>
          <a:xfrm>
            <a:off x="8382000" y="2450592"/>
            <a:ext cx="3048000" cy="886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4A3322"/>
                </a:solidFill>
              </a:rPr>
              <a:t>внеурочная деятельность: отметок и аттестации нет</a:t>
            </a:r>
            <a:endParaRPr lang="en-US" sz="1500" dirty="0"/>
          </a:p>
        </p:txBody>
      </p:sp>
      <p:sp>
        <p:nvSpPr>
          <p:cNvPr id="14" name="Формат (фон)"/>
          <p:cNvSpPr/>
          <p:nvPr/>
        </p:nvSpPr>
        <p:spPr>
          <a:xfrm>
            <a:off x="914400" y="3611880"/>
            <a:ext cx="5234940" cy="2651760"/>
          </a:xfrm>
          <a:prstGeom prst="roundRect">
            <a:avLst>
              <a:gd name="adj" fmla="val 11034"/>
            </a:avLst>
          </a:prstGeom>
          <a:solidFill>
            <a:srgbClr val="FBE5E0"/>
          </a:solidFill>
          <a:ln w="12700">
            <a:solidFill>
              <a:srgbClr val="FBE5E0"/>
            </a:solidFill>
            <a:prstDash val="solid"/>
          </a:ln>
        </p:spPr>
      </p:sp>
      <p:sp>
        <p:nvSpPr>
          <p:cNvPr id="15" name="Формат (заголовок)"/>
          <p:cNvSpPr txBox="1"/>
          <p:nvPr/>
        </p:nvSpPr>
        <p:spPr>
          <a:xfrm>
            <a:off x="1188720" y="3749040"/>
            <a:ext cx="4686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A83A27"/>
                </a:solidFill>
              </a:rPr>
              <a:t>Формат</a:t>
            </a:r>
            <a:endParaRPr lang="en-US" sz="2000" dirty="0"/>
          </a:p>
        </p:txBody>
      </p:sp>
      <p:sp>
        <p:nvSpPr>
          <p:cNvPr id="16" name="Формат (текст)"/>
          <p:cNvSpPr txBox="1"/>
          <p:nvPr/>
        </p:nvSpPr>
        <p:spPr>
          <a:xfrm>
            <a:off x="1188720" y="4279392"/>
            <a:ext cx="46863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A3322"/>
                </a:solidFill>
              </a:rPr>
              <a:t>Разговор и обсуждение, а не лекция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A3322"/>
                </a:solidFill>
              </a:rPr>
              <a:t>Дети высказываются, учитель направляет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A3322"/>
                </a:solidFill>
              </a:rPr>
              <a:t>Песни, фото, видео и вопросы — по теме</a:t>
            </a:r>
            <a:endParaRPr lang="en-US" sz="1700" dirty="0"/>
          </a:p>
        </p:txBody>
      </p:sp>
      <p:sp>
        <p:nvSpPr>
          <p:cNvPr id="17" name="Материалы (фон)"/>
          <p:cNvSpPr/>
          <p:nvPr/>
        </p:nvSpPr>
        <p:spPr>
          <a:xfrm>
            <a:off x="6377940" y="3611880"/>
            <a:ext cx="5234940" cy="2651760"/>
          </a:xfrm>
          <a:prstGeom prst="roundRect">
            <a:avLst>
              <a:gd name="adj" fmla="val 11034"/>
            </a:avLst>
          </a:prstGeom>
          <a:solidFill>
            <a:srgbClr val="EEF3DF"/>
          </a:solidFill>
          <a:ln w="12700">
            <a:solidFill>
              <a:srgbClr val="EEF3DF"/>
            </a:solidFill>
            <a:prstDash val="solid"/>
          </a:ln>
        </p:spPr>
      </p:sp>
      <p:sp>
        <p:nvSpPr>
          <p:cNvPr id="18" name="Материалы (заголовок)"/>
          <p:cNvSpPr txBox="1"/>
          <p:nvPr/>
        </p:nvSpPr>
        <p:spPr>
          <a:xfrm>
            <a:off x="6652260" y="3749040"/>
            <a:ext cx="46863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B7A25"/>
                </a:solidFill>
              </a:rPr>
              <a:t>Материалы</a:t>
            </a:r>
            <a:endParaRPr lang="en-US" sz="2000" dirty="0"/>
          </a:p>
        </p:txBody>
      </p:sp>
      <p:sp>
        <p:nvSpPr>
          <p:cNvPr id="19" name="Материалы (текст)"/>
          <p:cNvSpPr txBox="1"/>
          <p:nvPr/>
        </p:nvSpPr>
        <p:spPr>
          <a:xfrm>
            <a:off x="6652260" y="4279392"/>
            <a:ext cx="46863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A3322"/>
                </a:solidFill>
              </a:rPr>
              <a:t>Методические разработки на сайте проекта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A3322"/>
                </a:solidFill>
              </a:rPr>
              <a:t>Отдельно для групп: 1–2, 3–4, 5–7, 8–9, 10–11 классы</a:t>
            </a:r>
            <a:endParaRPr lang="en-US" sz="17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700" dirty="0">
                <a:solidFill>
                  <a:srgbClr val="4A3322"/>
                </a:solidFill>
              </a:rPr>
              <a:t>Носят рекомендательный характер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D77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322"/>
                </a:solidFill>
              </a:rPr>
              <a:t>Методическая часть: подготовка за неделю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D7762"/>
                </a:solidFill>
              </a:rPr>
              <a:t>Четыре шага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F6D9BE"/>
                </a:solidFill>
              </a:rPr>
              <a:t>03</a:t>
            </a:r>
            <a:endParaRPr lang="en-US" sz="6000" dirty="0"/>
          </a:p>
        </p:txBody>
      </p:sp>
      <p:sp>
        <p:nvSpPr>
          <p:cNvPr id="5" name="Шаг 1 (фон)"/>
          <p:cNvSpPr/>
          <p:nvPr/>
        </p:nvSpPr>
        <p:spPr>
          <a:xfrm>
            <a:off x="914400" y="1600200"/>
            <a:ext cx="2441448" cy="3931920"/>
          </a:xfrm>
          <a:prstGeom prst="roundRect">
            <a:avLst>
              <a:gd name="adj" fmla="val 11985"/>
            </a:avLst>
          </a:prstGeom>
          <a:solidFill>
            <a:srgbClr val="FFEBD9"/>
          </a:solidFill>
          <a:ln w="12700">
            <a:solidFill>
              <a:srgbClr val="FFEBD9"/>
            </a:solidFill>
            <a:prstDash val="solid"/>
          </a:ln>
        </p:spPr>
      </p:sp>
      <p:sp>
        <p:nvSpPr>
          <p:cNvPr id="6" name="Шаг 1 (кружок)"/>
          <p:cNvSpPr/>
          <p:nvPr/>
        </p:nvSpPr>
        <p:spPr>
          <a:xfrm>
            <a:off x="1097280" y="1783080"/>
            <a:ext cx="530352" cy="530352"/>
          </a:xfrm>
          <a:prstGeom prst="ellipse">
            <a:avLst/>
          </a:prstGeom>
          <a:solidFill>
            <a:srgbClr val="E98A3C"/>
          </a:solidFill>
          <a:ln w="12700">
            <a:solidFill>
              <a:srgbClr val="E98A3C"/>
            </a:solidFill>
            <a:prstDash val="solid"/>
          </a:ln>
        </p:spPr>
      </p:sp>
      <p:sp>
        <p:nvSpPr>
          <p:cNvPr id="7" name="Шаг 1 (цифра)"/>
          <p:cNvSpPr txBox="1"/>
          <p:nvPr/>
        </p:nvSpPr>
        <p:spPr>
          <a:xfrm>
            <a:off x="1097280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1</a:t>
            </a:r>
            <a:endParaRPr lang="en-US" sz="2000" dirty="0"/>
          </a:p>
        </p:txBody>
      </p:sp>
      <p:sp>
        <p:nvSpPr>
          <p:cNvPr id="8" name="Шаг 1 (заголовок)"/>
          <p:cNvSpPr txBox="1"/>
          <p:nvPr/>
        </p:nvSpPr>
        <p:spPr>
          <a:xfrm>
            <a:off x="1097280" y="242316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0601A"/>
                </a:solidFill>
              </a:rPr>
              <a:t>Найти</a:t>
            </a:r>
            <a:endParaRPr lang="en-US" sz="2000" dirty="0"/>
          </a:p>
        </p:txBody>
      </p:sp>
      <p:sp>
        <p:nvSpPr>
          <p:cNvPr id="9" name="Шаг 1 (текст)"/>
          <p:cNvSpPr txBox="1"/>
          <p:nvPr/>
        </p:nvSpPr>
        <p:spPr>
          <a:xfrm>
            <a:off x="1097280" y="2971800"/>
            <a:ext cx="207568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4A3322"/>
                </a:solidFill>
              </a:rPr>
              <a:t>Тему и методичку для своей возрастной группы на сайте проекта</a:t>
            </a:r>
            <a:endParaRPr lang="en-US" sz="1800" dirty="0"/>
          </a:p>
        </p:txBody>
      </p:sp>
      <p:sp>
        <p:nvSpPr>
          <p:cNvPr id="10" name="Стрелка 1"/>
          <p:cNvSpPr/>
          <p:nvPr/>
        </p:nvSpPr>
        <p:spPr>
          <a:xfrm rot="5400000">
            <a:off x="3401568" y="3438144"/>
            <a:ext cx="219456" cy="256032"/>
          </a:xfrm>
          <a:prstGeom prst="triangle">
            <a:avLst/>
          </a:prstGeom>
          <a:solidFill>
            <a:srgbClr val="3BA0A0"/>
          </a:solidFill>
          <a:ln w="12700">
            <a:solidFill>
              <a:srgbClr val="3BA0A0"/>
            </a:solidFill>
            <a:prstDash val="solid"/>
          </a:ln>
        </p:spPr>
      </p:sp>
      <p:sp>
        <p:nvSpPr>
          <p:cNvPr id="11" name="Шаг 2 (фон)"/>
          <p:cNvSpPr/>
          <p:nvPr/>
        </p:nvSpPr>
        <p:spPr>
          <a:xfrm>
            <a:off x="3666744" y="1600200"/>
            <a:ext cx="2441448" cy="3931920"/>
          </a:xfrm>
          <a:prstGeom prst="roundRect">
            <a:avLst>
              <a:gd name="adj" fmla="val 11985"/>
            </a:avLst>
          </a:prstGeom>
          <a:solidFill>
            <a:srgbClr val="FBE5E0"/>
          </a:solidFill>
          <a:ln w="12700">
            <a:solidFill>
              <a:srgbClr val="FBE5E0"/>
            </a:solidFill>
            <a:prstDash val="solid"/>
          </a:ln>
        </p:spPr>
      </p:sp>
      <p:sp>
        <p:nvSpPr>
          <p:cNvPr id="12" name="Шаг 2 (кружок)"/>
          <p:cNvSpPr/>
          <p:nvPr/>
        </p:nvSpPr>
        <p:spPr>
          <a:xfrm>
            <a:off x="3849624" y="1783080"/>
            <a:ext cx="530352" cy="530352"/>
          </a:xfrm>
          <a:prstGeom prst="ellipse">
            <a:avLst/>
          </a:prstGeom>
          <a:solidFill>
            <a:srgbClr val="D8604A"/>
          </a:solidFill>
          <a:ln w="12700">
            <a:solidFill>
              <a:srgbClr val="D8604A"/>
            </a:solidFill>
            <a:prstDash val="solid"/>
          </a:ln>
        </p:spPr>
      </p:sp>
      <p:sp>
        <p:nvSpPr>
          <p:cNvPr id="13" name="Шаг 2 (цифра)"/>
          <p:cNvSpPr txBox="1"/>
          <p:nvPr/>
        </p:nvSpPr>
        <p:spPr>
          <a:xfrm>
            <a:off x="3849624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2</a:t>
            </a:r>
            <a:endParaRPr lang="en-US" sz="2000" dirty="0"/>
          </a:p>
        </p:txBody>
      </p:sp>
      <p:sp>
        <p:nvSpPr>
          <p:cNvPr id="14" name="Шаг 2 (заголовок)"/>
          <p:cNvSpPr txBox="1"/>
          <p:nvPr/>
        </p:nvSpPr>
        <p:spPr>
          <a:xfrm>
            <a:off x="3849624" y="242316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A83A27"/>
                </a:solidFill>
              </a:rPr>
              <a:t>Адаптировать</a:t>
            </a:r>
            <a:endParaRPr lang="en-US" sz="2000" dirty="0"/>
          </a:p>
        </p:txBody>
      </p:sp>
      <p:sp>
        <p:nvSpPr>
          <p:cNvPr id="15" name="Шаг 2 (текст)"/>
          <p:cNvSpPr txBox="1"/>
          <p:nvPr/>
        </p:nvSpPr>
        <p:spPr>
          <a:xfrm>
            <a:off x="3849624" y="2971800"/>
            <a:ext cx="207568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4A3322"/>
                </a:solidFill>
              </a:rPr>
              <a:t>Под класс: возраст, интересы, примеры из региона</a:t>
            </a:r>
            <a:endParaRPr lang="en-US" sz="1800" dirty="0"/>
          </a:p>
        </p:txBody>
      </p:sp>
      <p:sp>
        <p:nvSpPr>
          <p:cNvPr id="16" name="Стрелка 2"/>
          <p:cNvSpPr/>
          <p:nvPr/>
        </p:nvSpPr>
        <p:spPr>
          <a:xfrm rot="5400000">
            <a:off x="6153912" y="3438144"/>
            <a:ext cx="219456" cy="256032"/>
          </a:xfrm>
          <a:prstGeom prst="triangle">
            <a:avLst/>
          </a:prstGeom>
          <a:solidFill>
            <a:srgbClr val="3BA0A0"/>
          </a:solidFill>
          <a:ln w="12700">
            <a:solidFill>
              <a:srgbClr val="3BA0A0"/>
            </a:solidFill>
            <a:prstDash val="solid"/>
          </a:ln>
        </p:spPr>
      </p:sp>
      <p:sp>
        <p:nvSpPr>
          <p:cNvPr id="17" name="Шаг 3 (фон)"/>
          <p:cNvSpPr/>
          <p:nvPr/>
        </p:nvSpPr>
        <p:spPr>
          <a:xfrm>
            <a:off x="6419088" y="1600200"/>
            <a:ext cx="2441448" cy="3931920"/>
          </a:xfrm>
          <a:prstGeom prst="roundRect">
            <a:avLst>
              <a:gd name="adj" fmla="val 11985"/>
            </a:avLst>
          </a:prstGeom>
          <a:solidFill>
            <a:srgbClr val="EEF3DF"/>
          </a:solidFill>
          <a:ln w="12700">
            <a:solidFill>
              <a:srgbClr val="EEF3DF"/>
            </a:solidFill>
            <a:prstDash val="solid"/>
          </a:ln>
        </p:spPr>
      </p:sp>
      <p:sp>
        <p:nvSpPr>
          <p:cNvPr id="18" name="Шаг 3 (кружок)"/>
          <p:cNvSpPr/>
          <p:nvPr/>
        </p:nvSpPr>
        <p:spPr>
          <a:xfrm>
            <a:off x="6601968" y="1783080"/>
            <a:ext cx="530352" cy="530352"/>
          </a:xfrm>
          <a:prstGeom prst="ellipse">
            <a:avLst/>
          </a:prstGeom>
          <a:solidFill>
            <a:srgbClr val="8AA84A"/>
          </a:solidFill>
          <a:ln w="12700">
            <a:solidFill>
              <a:srgbClr val="8AA84A"/>
            </a:solidFill>
            <a:prstDash val="solid"/>
          </a:ln>
        </p:spPr>
      </p:sp>
      <p:sp>
        <p:nvSpPr>
          <p:cNvPr id="19" name="Шаг 3 (цифра)"/>
          <p:cNvSpPr txBox="1"/>
          <p:nvPr/>
        </p:nvSpPr>
        <p:spPr>
          <a:xfrm>
            <a:off x="6601968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3</a:t>
            </a:r>
            <a:endParaRPr lang="en-US" sz="2000" dirty="0"/>
          </a:p>
        </p:txBody>
      </p:sp>
      <p:sp>
        <p:nvSpPr>
          <p:cNvPr id="20" name="Шаг 3 (заголовок)"/>
          <p:cNvSpPr txBox="1"/>
          <p:nvPr/>
        </p:nvSpPr>
        <p:spPr>
          <a:xfrm>
            <a:off x="6601968" y="242316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5B7A25"/>
                </a:solidFill>
              </a:rPr>
              <a:t>Подготовить</a:t>
            </a:r>
            <a:endParaRPr lang="en-US" sz="2000" dirty="0"/>
          </a:p>
        </p:txBody>
      </p:sp>
      <p:sp>
        <p:nvSpPr>
          <p:cNvPr id="21" name="Шаг 3 (текст)"/>
          <p:cNvSpPr txBox="1"/>
          <p:nvPr/>
        </p:nvSpPr>
        <p:spPr>
          <a:xfrm>
            <a:off x="6601968" y="2971800"/>
            <a:ext cx="207568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4A3322"/>
                </a:solidFill>
              </a:rPr>
              <a:t>Вопросы для обсуждения, видео, наглядность; проверить технику</a:t>
            </a:r>
            <a:endParaRPr lang="en-US" sz="1800" dirty="0"/>
          </a:p>
        </p:txBody>
      </p:sp>
      <p:sp>
        <p:nvSpPr>
          <p:cNvPr id="22" name="Стрелка 3"/>
          <p:cNvSpPr/>
          <p:nvPr/>
        </p:nvSpPr>
        <p:spPr>
          <a:xfrm rot="5400000">
            <a:off x="8906256" y="3438144"/>
            <a:ext cx="219456" cy="256032"/>
          </a:xfrm>
          <a:prstGeom prst="triangle">
            <a:avLst/>
          </a:prstGeom>
          <a:solidFill>
            <a:srgbClr val="3BA0A0"/>
          </a:solidFill>
          <a:ln w="12700">
            <a:solidFill>
              <a:srgbClr val="3BA0A0"/>
            </a:solidFill>
            <a:prstDash val="solid"/>
          </a:ln>
        </p:spPr>
      </p:sp>
      <p:sp>
        <p:nvSpPr>
          <p:cNvPr id="23" name="Шаг 4 (фон)"/>
          <p:cNvSpPr/>
          <p:nvPr/>
        </p:nvSpPr>
        <p:spPr>
          <a:xfrm>
            <a:off x="9171432" y="1600200"/>
            <a:ext cx="2441448" cy="3931920"/>
          </a:xfrm>
          <a:prstGeom prst="roundRect">
            <a:avLst>
              <a:gd name="adj" fmla="val 11985"/>
            </a:avLst>
          </a:prstGeom>
          <a:solidFill>
            <a:srgbClr val="DFF2F1"/>
          </a:solidFill>
          <a:ln w="12700">
            <a:solidFill>
              <a:srgbClr val="DFF2F1"/>
            </a:solidFill>
            <a:prstDash val="solid"/>
          </a:ln>
        </p:spPr>
      </p:sp>
      <p:sp>
        <p:nvSpPr>
          <p:cNvPr id="24" name="Шаг 4 (кружок)"/>
          <p:cNvSpPr/>
          <p:nvPr/>
        </p:nvSpPr>
        <p:spPr>
          <a:xfrm>
            <a:off x="9354312" y="1783080"/>
            <a:ext cx="530352" cy="530352"/>
          </a:xfrm>
          <a:prstGeom prst="ellipse">
            <a:avLst/>
          </a:prstGeom>
          <a:solidFill>
            <a:srgbClr val="3BA0A0"/>
          </a:solidFill>
          <a:ln w="12700">
            <a:solidFill>
              <a:srgbClr val="3BA0A0"/>
            </a:solidFill>
            <a:prstDash val="solid"/>
          </a:ln>
        </p:spPr>
      </p:sp>
      <p:sp>
        <p:nvSpPr>
          <p:cNvPr id="25" name="Шаг 4 (цифра)"/>
          <p:cNvSpPr txBox="1"/>
          <p:nvPr/>
        </p:nvSpPr>
        <p:spPr>
          <a:xfrm>
            <a:off x="9354312" y="1783080"/>
            <a:ext cx="530352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4</a:t>
            </a:r>
            <a:endParaRPr lang="en-US" sz="2000" dirty="0"/>
          </a:p>
        </p:txBody>
      </p:sp>
      <p:sp>
        <p:nvSpPr>
          <p:cNvPr id="26" name="Шаг 4 (заголовок)"/>
          <p:cNvSpPr txBox="1"/>
          <p:nvPr/>
        </p:nvSpPr>
        <p:spPr>
          <a:xfrm>
            <a:off x="9354312" y="2423160"/>
            <a:ext cx="2075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37676"/>
                </a:solidFill>
              </a:rPr>
              <a:t>Продумать итог</a:t>
            </a:r>
            <a:endParaRPr lang="en-US" sz="2000" dirty="0"/>
          </a:p>
        </p:txBody>
      </p:sp>
      <p:sp>
        <p:nvSpPr>
          <p:cNvPr id="27" name="Шаг 4 (текст)"/>
          <p:cNvSpPr txBox="1"/>
          <p:nvPr/>
        </p:nvSpPr>
        <p:spPr>
          <a:xfrm>
            <a:off x="9354312" y="2971800"/>
            <a:ext cx="2075688" cy="2423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4A3322"/>
                </a:solidFill>
              </a:rPr>
              <a:t>Вывод и рефлексия: что поняли, что запомнили</a:t>
            </a:r>
            <a:endParaRPr lang="en-US" sz="1800" dirty="0"/>
          </a:p>
        </p:txBody>
      </p:sp>
      <p:sp>
        <p:nvSpPr>
          <p:cNvPr id="28" name="Вывод (фон)"/>
          <p:cNvSpPr/>
          <p:nvPr/>
        </p:nvSpPr>
        <p:spPr>
          <a:xfrm>
            <a:off x="914400" y="5623560"/>
            <a:ext cx="10698480" cy="603504"/>
          </a:xfrm>
          <a:prstGeom prst="roundRect">
            <a:avLst>
              <a:gd name="adj" fmla="val 45455"/>
            </a:avLst>
          </a:prstGeom>
          <a:solidFill>
            <a:srgbClr val="DFF2F1"/>
          </a:solidFill>
          <a:ln w="15875">
            <a:solidFill>
              <a:srgbClr val="3BA0A0"/>
            </a:solidFill>
            <a:prstDash val="solid"/>
          </a:ln>
        </p:spPr>
      </p:sp>
      <p:sp>
        <p:nvSpPr>
          <p:cNvPr id="29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3BA0A0"/>
          </a:solidFill>
          <a:ln w="12700">
            <a:solidFill>
              <a:srgbClr val="3BA0A0"/>
            </a:solidFill>
            <a:prstDash val="solid"/>
          </a:ln>
        </p:spPr>
      </p:sp>
      <p:sp>
        <p:nvSpPr>
          <p:cNvPr id="30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31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3322"/>
                </a:solidFill>
              </a:rPr>
              <a:t>Связь с Годом единства: приведите примеры народов региона и итоги каникулярных проектов.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D77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322"/>
                </a:solidFill>
              </a:rPr>
              <a:t>Методическая часть: структура занятия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D7762"/>
                </a:solidFill>
              </a:rPr>
              <a:t>Четыре части разговора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F6D9BE"/>
                </a:solidFill>
              </a:rPr>
              <a:t>04</a:t>
            </a:r>
            <a:endParaRPr lang="en-US" sz="6000" dirty="0"/>
          </a:p>
        </p:txBody>
      </p:sp>
      <p:sp>
        <p:nvSpPr>
          <p:cNvPr id="5" name="Строка 1 (фон)"/>
          <p:cNvSpPr/>
          <p:nvPr/>
        </p:nvSpPr>
        <p:spPr>
          <a:xfrm>
            <a:off x="914400" y="1600200"/>
            <a:ext cx="10698480" cy="1062990"/>
          </a:xfrm>
          <a:prstGeom prst="roundRect">
            <a:avLst>
              <a:gd name="adj" fmla="val 27527"/>
            </a:avLst>
          </a:prstGeom>
          <a:solidFill>
            <a:srgbClr val="FFEBD9"/>
          </a:solidFill>
          <a:ln w="12700">
            <a:solidFill>
              <a:srgbClr val="FFEBD9"/>
            </a:solidFill>
            <a:prstDash val="solid"/>
          </a:ln>
        </p:spPr>
      </p:sp>
      <p:sp>
        <p:nvSpPr>
          <p:cNvPr id="6" name="Строка 1 (метка)"/>
          <p:cNvSpPr/>
          <p:nvPr/>
        </p:nvSpPr>
        <p:spPr>
          <a:xfrm>
            <a:off x="1143000" y="1728216"/>
            <a:ext cx="2468880" cy="806958"/>
          </a:xfrm>
          <a:prstGeom prst="roundRect">
            <a:avLst>
              <a:gd name="adj" fmla="val 22663"/>
            </a:avLst>
          </a:prstGeom>
          <a:solidFill>
            <a:srgbClr val="E98A3C"/>
          </a:solidFill>
          <a:ln w="12700">
            <a:solidFill>
              <a:srgbClr val="E98A3C"/>
            </a:solidFill>
            <a:prstDash val="solid"/>
          </a:ln>
        </p:spPr>
      </p:sp>
      <p:sp>
        <p:nvSpPr>
          <p:cNvPr id="7" name="Строка 1 (заголовок)"/>
          <p:cNvSpPr txBox="1"/>
          <p:nvPr/>
        </p:nvSpPr>
        <p:spPr>
          <a:xfrm>
            <a:off x="1234440" y="172821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Настрой</a:t>
            </a:r>
            <a:endParaRPr lang="en-US" sz="2000" dirty="0"/>
          </a:p>
        </p:txBody>
      </p:sp>
      <p:sp>
        <p:nvSpPr>
          <p:cNvPr id="8" name="Строка 1 (текст)"/>
          <p:cNvSpPr txBox="1"/>
          <p:nvPr/>
        </p:nvSpPr>
        <p:spPr>
          <a:xfrm>
            <a:off x="3886200" y="1600200"/>
            <a:ext cx="7498080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3322"/>
                </a:solidFill>
              </a:rPr>
              <a:t>Вопрос-«крючок» или короткое видео. Как прошли каникулы? Что запомнилось?</a:t>
            </a:r>
            <a:endParaRPr lang="en-US" sz="1600" dirty="0"/>
          </a:p>
        </p:txBody>
      </p:sp>
      <p:sp>
        <p:nvSpPr>
          <p:cNvPr id="9" name="Строка 2 (фон)"/>
          <p:cNvSpPr/>
          <p:nvPr/>
        </p:nvSpPr>
        <p:spPr>
          <a:xfrm>
            <a:off x="914400" y="2800350"/>
            <a:ext cx="10698480" cy="1062990"/>
          </a:xfrm>
          <a:prstGeom prst="roundRect">
            <a:avLst>
              <a:gd name="adj" fmla="val 27527"/>
            </a:avLst>
          </a:prstGeom>
          <a:solidFill>
            <a:srgbClr val="FBE5E0"/>
          </a:solidFill>
          <a:ln w="12700">
            <a:solidFill>
              <a:srgbClr val="FBE5E0"/>
            </a:solidFill>
            <a:prstDash val="solid"/>
          </a:ln>
        </p:spPr>
      </p:sp>
      <p:sp>
        <p:nvSpPr>
          <p:cNvPr id="10" name="Строка 2 (метка)"/>
          <p:cNvSpPr/>
          <p:nvPr/>
        </p:nvSpPr>
        <p:spPr>
          <a:xfrm>
            <a:off x="1143000" y="2928366"/>
            <a:ext cx="2468880" cy="806958"/>
          </a:xfrm>
          <a:prstGeom prst="roundRect">
            <a:avLst>
              <a:gd name="adj" fmla="val 22663"/>
            </a:avLst>
          </a:prstGeom>
          <a:solidFill>
            <a:srgbClr val="D8604A"/>
          </a:solidFill>
          <a:ln w="12700">
            <a:solidFill>
              <a:srgbClr val="D8604A"/>
            </a:solidFill>
            <a:prstDash val="solid"/>
          </a:ln>
        </p:spPr>
      </p:sp>
      <p:sp>
        <p:nvSpPr>
          <p:cNvPr id="11" name="Строка 2 (заголовок)"/>
          <p:cNvSpPr txBox="1"/>
          <p:nvPr/>
        </p:nvSpPr>
        <p:spPr>
          <a:xfrm>
            <a:off x="1234440" y="292836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Разговор</a:t>
            </a:r>
            <a:endParaRPr lang="en-US" sz="2000" dirty="0"/>
          </a:p>
        </p:txBody>
      </p:sp>
      <p:sp>
        <p:nvSpPr>
          <p:cNvPr id="12" name="Строка 2 (текст)"/>
          <p:cNvSpPr txBox="1"/>
          <p:nvPr/>
        </p:nvSpPr>
        <p:spPr>
          <a:xfrm>
            <a:off x="3886200" y="2800350"/>
            <a:ext cx="7498080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3322"/>
                </a:solidFill>
              </a:rPr>
              <a:t>Обсуждение темы: вопросы, мнения, примеры. Работа в парах или группах.</a:t>
            </a:r>
            <a:endParaRPr lang="en-US" sz="1600" dirty="0"/>
          </a:p>
        </p:txBody>
      </p:sp>
      <p:sp>
        <p:nvSpPr>
          <p:cNvPr id="13" name="Строка 3 (фон)"/>
          <p:cNvSpPr/>
          <p:nvPr/>
        </p:nvSpPr>
        <p:spPr>
          <a:xfrm>
            <a:off x="914400" y="4000500"/>
            <a:ext cx="10698480" cy="1062990"/>
          </a:xfrm>
          <a:prstGeom prst="roundRect">
            <a:avLst>
              <a:gd name="adj" fmla="val 27527"/>
            </a:avLst>
          </a:prstGeom>
          <a:solidFill>
            <a:srgbClr val="EEF3DF"/>
          </a:solidFill>
          <a:ln w="12700">
            <a:solidFill>
              <a:srgbClr val="EEF3DF"/>
            </a:solidFill>
            <a:prstDash val="solid"/>
          </a:ln>
        </p:spPr>
      </p:sp>
      <p:sp>
        <p:nvSpPr>
          <p:cNvPr id="14" name="Строка 3 (метка)"/>
          <p:cNvSpPr/>
          <p:nvPr/>
        </p:nvSpPr>
        <p:spPr>
          <a:xfrm>
            <a:off x="1143000" y="4128516"/>
            <a:ext cx="2468880" cy="806958"/>
          </a:xfrm>
          <a:prstGeom prst="roundRect">
            <a:avLst>
              <a:gd name="adj" fmla="val 22663"/>
            </a:avLst>
          </a:prstGeom>
          <a:solidFill>
            <a:srgbClr val="8AA84A"/>
          </a:solidFill>
          <a:ln w="12700">
            <a:solidFill>
              <a:srgbClr val="8AA84A"/>
            </a:solidFill>
            <a:prstDash val="solid"/>
          </a:ln>
        </p:spPr>
      </p:sp>
      <p:sp>
        <p:nvSpPr>
          <p:cNvPr id="15" name="Строка 3 (заголовок)"/>
          <p:cNvSpPr txBox="1"/>
          <p:nvPr/>
        </p:nvSpPr>
        <p:spPr>
          <a:xfrm>
            <a:off x="1234440" y="412851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Дело</a:t>
            </a:r>
            <a:endParaRPr lang="en-US" sz="2000" dirty="0"/>
          </a:p>
        </p:txBody>
      </p:sp>
      <p:sp>
        <p:nvSpPr>
          <p:cNvPr id="16" name="Строка 3 (текст)"/>
          <p:cNvSpPr txBox="1"/>
          <p:nvPr/>
        </p:nvSpPr>
        <p:spPr>
          <a:xfrm>
            <a:off x="3886200" y="4000500"/>
            <a:ext cx="7498080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3322"/>
                </a:solidFill>
              </a:rPr>
              <a:t>Небольшое задание: схема, рисунок, «письмо», общий вывод на доске.</a:t>
            </a:r>
            <a:endParaRPr lang="en-US" sz="1600" dirty="0"/>
          </a:p>
        </p:txBody>
      </p:sp>
      <p:sp>
        <p:nvSpPr>
          <p:cNvPr id="17" name="Строка 4 (фон)"/>
          <p:cNvSpPr/>
          <p:nvPr/>
        </p:nvSpPr>
        <p:spPr>
          <a:xfrm>
            <a:off x="914400" y="5200650"/>
            <a:ext cx="10698480" cy="1062990"/>
          </a:xfrm>
          <a:prstGeom prst="roundRect">
            <a:avLst>
              <a:gd name="adj" fmla="val 27527"/>
            </a:avLst>
          </a:prstGeom>
          <a:solidFill>
            <a:srgbClr val="DFF2F1"/>
          </a:solidFill>
          <a:ln w="12700">
            <a:solidFill>
              <a:srgbClr val="DFF2F1"/>
            </a:solidFill>
            <a:prstDash val="solid"/>
          </a:ln>
        </p:spPr>
      </p:sp>
      <p:sp>
        <p:nvSpPr>
          <p:cNvPr id="18" name="Строка 4 (метка)"/>
          <p:cNvSpPr/>
          <p:nvPr/>
        </p:nvSpPr>
        <p:spPr>
          <a:xfrm>
            <a:off x="1143000" y="5328666"/>
            <a:ext cx="2468880" cy="806958"/>
          </a:xfrm>
          <a:prstGeom prst="roundRect">
            <a:avLst>
              <a:gd name="adj" fmla="val 22663"/>
            </a:avLst>
          </a:prstGeom>
          <a:solidFill>
            <a:srgbClr val="3BA0A0"/>
          </a:solidFill>
          <a:ln w="12700">
            <a:solidFill>
              <a:srgbClr val="3BA0A0"/>
            </a:solidFill>
            <a:prstDash val="solid"/>
          </a:ln>
        </p:spPr>
      </p:sp>
      <p:sp>
        <p:nvSpPr>
          <p:cNvPr id="19" name="Строка 4 (заголовок)"/>
          <p:cNvSpPr txBox="1"/>
          <p:nvPr/>
        </p:nvSpPr>
        <p:spPr>
          <a:xfrm>
            <a:off x="1234440" y="5328666"/>
            <a:ext cx="2286000" cy="80695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Итог</a:t>
            </a:r>
            <a:endParaRPr lang="en-US" sz="2000" dirty="0"/>
          </a:p>
        </p:txBody>
      </p:sp>
      <p:sp>
        <p:nvSpPr>
          <p:cNvPr id="20" name="Строка 4 (текст)"/>
          <p:cNvSpPr txBox="1"/>
          <p:nvPr/>
        </p:nvSpPr>
        <p:spPr>
          <a:xfrm>
            <a:off x="3886200" y="5200650"/>
            <a:ext cx="7498080" cy="10629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4A3322"/>
                </a:solidFill>
              </a:rPr>
              <a:t>Вывод и рефлексия: что поняли, что возьмём с собой.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D77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322"/>
                </a:solidFill>
              </a:rPr>
              <a:t>Основные задачи классного руководителя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D7762"/>
                </a:solidFill>
              </a:rPr>
              <a:t>Подготовка к занятию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F6D9BE"/>
                </a:solidFill>
              </a:rPr>
              <a:t>05</a:t>
            </a:r>
            <a:endParaRPr lang="en-US" sz="6000" dirty="0"/>
          </a:p>
        </p:txBody>
      </p:sp>
      <p:graphicFrame>
        <p:nvGraphicFramePr>
          <p:cNvPr id="6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6217920"/>
                <a:gridCol w="1828800"/>
                <a:gridCol w="210312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№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A8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сделать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A8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Когда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A8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AA84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B7A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Уточнить тему и формат ближайшего занятия в школьном плане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неделю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Тема известна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B7A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Изучить методическую разработку для своей возрастной группы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3–5 дней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 занятия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B7A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Связать тему с Годом единства: примеры региона, итоги каникулярных проектов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 2–3 дня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Живые примеры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B7A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Подготовить видео, вопросы, наглядность; проверить технику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накануне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Всё готово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B7A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Провести занятие как разговор: говорят дети, а не учитель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 понедельник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Обсуждение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D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b="1" dirty="0">
                          <a:solidFill>
                            <a:srgbClr val="5B7A2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Отразить занятие в отчёте по внеурочной деятельности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занятия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5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Запись выполнена</a:t>
                      </a:r>
                      <a:endParaRPr lang="en-US" sz="15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D77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322"/>
                </a:solidFill>
              </a:rPr>
              <a:t>Нормативно-правовые акты и пояснения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D7762"/>
                </a:solidFill>
              </a:rPr>
              <a:t>Опора для проведения занятий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F6D9BE"/>
                </a:solidFill>
              </a:rPr>
              <a:t>06</a:t>
            </a:r>
            <a:endParaRPr lang="en-US" sz="6000" dirty="0"/>
          </a:p>
        </p:txBody>
      </p:sp>
      <p:graphicFrame>
        <p:nvGraphicFramePr>
          <p:cNvPr id="7" name="Таблица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1600200"/>
          <a:ext cx="1069848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6858000"/>
              </a:tblGrid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Документ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A0A0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важно для классного руководителя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BA0A0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76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ФЗ № 273-ФЗ «Об образовании», ст. 12.1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Общие требования к организации воспитания обучающихся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F1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76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ФГОС НОО и ООО (приказы № 286 и № 287 от 31.05.2021)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Внеурочная деятельность и воспитательные результаты — основа для «Разговоров о важном»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76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Федеральные образовательные программы (приказы Минпросвещения от 18.05.2023)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Рабочая программа воспитания: ценности, на которых строится содержание занятий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F1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76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Методические материалы проекта «Разговоры о важном»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Темы и разработки по возрастным группам; носят рекомендательный характер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76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Указ Президента РФ от 25.12.2025 № 962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F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Год единства народов России: тема единства — повод для разговора в классе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F2F1"/>
                    </a:solidFill>
                  </a:tcPr>
                </a:tc>
              </a:tr>
              <a:tr h="58521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23767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План внеурочной деятельности и расписание школы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4A33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Конкретные темы и время занятий определяет школа — уточните у администрации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8016" marR="128016" marT="73152" marB="73152" anchor="ctr">
                    <a:lnL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2DC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Сноска"/>
          <p:cNvSpPr txBox="1"/>
          <p:nvPr/>
        </p:nvSpPr>
        <p:spPr>
          <a:xfrm>
            <a:off x="914400" y="6144768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8D7762"/>
                </a:solidFill>
              </a:rPr>
              <a:t>Номера статей и дат нормативных актов проверьте по актуальной редакции («КонсультантПлюс», «Гарант») перед использованием.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D77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/>
          <p:nvPr>
            <p:ph idx="103" type="title" hasCustomPrompt="1"/>
          </p:nvPr>
        </p:nvSpPr>
        <p:spPr>
          <a:xfrm>
            <a:off x="914400" y="292608"/>
            <a:ext cx="8778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A3322"/>
                </a:solidFill>
              </a:rPr>
              <a:t>Итоги: памятка к занятию</a:t>
            </a:r>
            <a:endParaRPr lang="en-US" sz="2800" dirty="0"/>
          </a:p>
        </p:txBody>
      </p:sp>
      <p:sp>
        <p:nvSpPr>
          <p:cNvPr id="3" name="Text 3"/>
          <p:cNvSpPr/>
          <p:nvPr>
            <p:ph idx="104" type="body" hasCustomPrompt="1"/>
          </p:nvPr>
        </p:nvSpPr>
        <p:spPr>
          <a:xfrm>
            <a:off x="914400" y="932688"/>
            <a:ext cx="8778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dirty="0">
                <a:solidFill>
                  <a:srgbClr val="8D7762"/>
                </a:solidFill>
              </a:rPr>
              <a:t>До, во время и после</a:t>
            </a:r>
            <a:endParaRPr lang="en-US" sz="1400" dirty="0"/>
          </a:p>
        </p:txBody>
      </p:sp>
      <p:sp>
        <p:nvSpPr>
          <p:cNvPr id="4" name="Номер крупный"/>
          <p:cNvSpPr txBox="1"/>
          <p:nvPr/>
        </p:nvSpPr>
        <p:spPr>
          <a:xfrm>
            <a:off x="9966960" y="1371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6000" b="1" dirty="0">
                <a:solidFill>
                  <a:srgbClr val="F6D9BE"/>
                </a:solidFill>
              </a:rPr>
              <a:t>07</a:t>
            </a:r>
            <a:endParaRPr lang="en-US" sz="6000" dirty="0"/>
          </a:p>
        </p:txBody>
      </p:sp>
      <p:sp>
        <p:nvSpPr>
          <p:cNvPr id="5" name="До занятия (фон)"/>
          <p:cNvSpPr/>
          <p:nvPr/>
        </p:nvSpPr>
        <p:spPr>
          <a:xfrm>
            <a:off x="914400" y="1600200"/>
            <a:ext cx="3413760" cy="3931920"/>
          </a:xfrm>
          <a:prstGeom prst="roundRect">
            <a:avLst>
              <a:gd name="adj" fmla="val 8571"/>
            </a:avLst>
          </a:prstGeom>
          <a:solidFill>
            <a:srgbClr val="FFEBD9"/>
          </a:solidFill>
          <a:ln w="12700">
            <a:solidFill>
              <a:srgbClr val="FFEBD9"/>
            </a:solidFill>
            <a:prstDash val="solid"/>
          </a:ln>
        </p:spPr>
      </p:sp>
      <p:sp>
        <p:nvSpPr>
          <p:cNvPr id="6" name="До занятия (заголовок)"/>
          <p:cNvSpPr txBox="1"/>
          <p:nvPr/>
        </p:nvSpPr>
        <p:spPr>
          <a:xfrm>
            <a:off x="1188720" y="1737360"/>
            <a:ext cx="286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B0601A"/>
                </a:solidFill>
              </a:rPr>
              <a:t>До занятия</a:t>
            </a:r>
            <a:endParaRPr lang="en-US" sz="2200" dirty="0"/>
          </a:p>
        </p:txBody>
      </p:sp>
      <p:sp>
        <p:nvSpPr>
          <p:cNvPr id="7" name="До занятия (текст)"/>
          <p:cNvSpPr txBox="1"/>
          <p:nvPr/>
        </p:nvSpPr>
        <p:spPr>
          <a:xfrm>
            <a:off x="1188720" y="2267712"/>
            <a:ext cx="28651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A3322"/>
                </a:solidFill>
              </a:rPr>
              <a:t>Тема и методичка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A3322"/>
                </a:solidFill>
              </a:rPr>
              <a:t>Вопросы и наглядность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A3322"/>
                </a:solidFill>
              </a:rPr>
              <a:t>Проверенная техника</a:t>
            </a:r>
            <a:endParaRPr lang="en-US" sz="2100" dirty="0"/>
          </a:p>
        </p:txBody>
      </p:sp>
      <p:sp>
        <p:nvSpPr>
          <p:cNvPr id="8" name="На занятии (фон)"/>
          <p:cNvSpPr/>
          <p:nvPr/>
        </p:nvSpPr>
        <p:spPr>
          <a:xfrm>
            <a:off x="4556760" y="1600200"/>
            <a:ext cx="3413760" cy="3931920"/>
          </a:xfrm>
          <a:prstGeom prst="roundRect">
            <a:avLst>
              <a:gd name="adj" fmla="val 8571"/>
            </a:avLst>
          </a:prstGeom>
          <a:solidFill>
            <a:srgbClr val="FBE5E0"/>
          </a:solidFill>
          <a:ln w="12700">
            <a:solidFill>
              <a:srgbClr val="FBE5E0"/>
            </a:solidFill>
            <a:prstDash val="solid"/>
          </a:ln>
        </p:spPr>
      </p:sp>
      <p:sp>
        <p:nvSpPr>
          <p:cNvPr id="9" name="На занятии (заголовок)"/>
          <p:cNvSpPr txBox="1"/>
          <p:nvPr/>
        </p:nvSpPr>
        <p:spPr>
          <a:xfrm>
            <a:off x="4831080" y="1737360"/>
            <a:ext cx="286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A83A27"/>
                </a:solidFill>
              </a:rPr>
              <a:t>На занятии</a:t>
            </a:r>
            <a:endParaRPr lang="en-US" sz="2200" dirty="0"/>
          </a:p>
        </p:txBody>
      </p:sp>
      <p:sp>
        <p:nvSpPr>
          <p:cNvPr id="10" name="На занятии (текст)"/>
          <p:cNvSpPr txBox="1"/>
          <p:nvPr/>
        </p:nvSpPr>
        <p:spPr>
          <a:xfrm>
            <a:off x="4831080" y="2267712"/>
            <a:ext cx="28651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A3322"/>
                </a:solidFill>
              </a:rPr>
              <a:t>Больше слушать, чем говорить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A3322"/>
                </a:solidFill>
              </a:rPr>
              <a:t>Уважать каждое мнение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A3322"/>
                </a:solidFill>
              </a:rPr>
              <a:t>Вывод вместе с детьми</a:t>
            </a:r>
            <a:endParaRPr lang="en-US" sz="2100" dirty="0"/>
          </a:p>
        </p:txBody>
      </p:sp>
      <p:sp>
        <p:nvSpPr>
          <p:cNvPr id="11" name="После занятия (фон)"/>
          <p:cNvSpPr/>
          <p:nvPr/>
        </p:nvSpPr>
        <p:spPr>
          <a:xfrm>
            <a:off x="8199120" y="1600200"/>
            <a:ext cx="3413760" cy="3931920"/>
          </a:xfrm>
          <a:prstGeom prst="roundRect">
            <a:avLst>
              <a:gd name="adj" fmla="val 8571"/>
            </a:avLst>
          </a:prstGeom>
          <a:solidFill>
            <a:srgbClr val="EEF3DF"/>
          </a:solidFill>
          <a:ln w="12700">
            <a:solidFill>
              <a:srgbClr val="EEF3DF"/>
            </a:solidFill>
            <a:prstDash val="solid"/>
          </a:ln>
        </p:spPr>
      </p:sp>
      <p:sp>
        <p:nvSpPr>
          <p:cNvPr id="12" name="После занятия (заголовок)"/>
          <p:cNvSpPr txBox="1"/>
          <p:nvPr/>
        </p:nvSpPr>
        <p:spPr>
          <a:xfrm>
            <a:off x="8473440" y="1737360"/>
            <a:ext cx="2865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5B7A25"/>
                </a:solidFill>
              </a:rPr>
              <a:t>После занятия</a:t>
            </a:r>
            <a:endParaRPr lang="en-US" sz="2200" dirty="0"/>
          </a:p>
        </p:txBody>
      </p:sp>
      <p:sp>
        <p:nvSpPr>
          <p:cNvPr id="13" name="После занятия (текст)"/>
          <p:cNvSpPr txBox="1"/>
          <p:nvPr/>
        </p:nvSpPr>
        <p:spPr>
          <a:xfrm>
            <a:off x="8473440" y="2267712"/>
            <a:ext cx="2865120" cy="3154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A3322"/>
                </a:solidFill>
              </a:rPr>
              <a:t>Запись в отчёте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A3322"/>
                </a:solidFill>
              </a:rPr>
              <a:t>Заметки: что вызвало интерес</a:t>
            </a:r>
            <a:endParaRPr lang="en-US" sz="21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2100" dirty="0">
                <a:solidFill>
                  <a:srgbClr val="4A3322"/>
                </a:solidFill>
              </a:rPr>
              <a:t>Идеи для следующего раза</a:t>
            </a:r>
            <a:endParaRPr lang="en-US" sz="2100" dirty="0"/>
          </a:p>
        </p:txBody>
      </p:sp>
      <p:sp>
        <p:nvSpPr>
          <p:cNvPr id="14" name="Вывод (фон)"/>
          <p:cNvSpPr/>
          <p:nvPr/>
        </p:nvSpPr>
        <p:spPr>
          <a:xfrm>
            <a:off x="914400" y="5623560"/>
            <a:ext cx="10698480" cy="603504"/>
          </a:xfrm>
          <a:prstGeom prst="roundRect">
            <a:avLst>
              <a:gd name="adj" fmla="val 45455"/>
            </a:avLst>
          </a:prstGeom>
          <a:solidFill>
            <a:srgbClr val="DFF2F1"/>
          </a:solidFill>
          <a:ln w="15875">
            <a:solidFill>
              <a:srgbClr val="3BA0A0"/>
            </a:solidFill>
            <a:prstDash val="solid"/>
          </a:ln>
        </p:spPr>
      </p:sp>
      <p:sp>
        <p:nvSpPr>
          <p:cNvPr id="15" name="Вывод (значок)"/>
          <p:cNvSpPr/>
          <p:nvPr/>
        </p:nvSpPr>
        <p:spPr>
          <a:xfrm>
            <a:off x="1097280" y="5724144"/>
            <a:ext cx="402336" cy="402336"/>
          </a:xfrm>
          <a:prstGeom prst="ellipse">
            <a:avLst/>
          </a:prstGeom>
          <a:solidFill>
            <a:srgbClr val="3BA0A0"/>
          </a:solidFill>
          <a:ln w="12700">
            <a:solidFill>
              <a:srgbClr val="3BA0A0"/>
            </a:solidFill>
            <a:prstDash val="solid"/>
          </a:ln>
        </p:spPr>
      </p:sp>
      <p:sp>
        <p:nvSpPr>
          <p:cNvPr id="16" name="Вывод (знак)"/>
          <p:cNvSpPr txBox="1"/>
          <p:nvPr/>
        </p:nvSpPr>
        <p:spPr>
          <a:xfrm>
            <a:off x="1097280" y="572414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!</a:t>
            </a:r>
            <a:endParaRPr lang="en-US" sz="1800" dirty="0"/>
          </a:p>
        </p:txBody>
      </p:sp>
      <p:sp>
        <p:nvSpPr>
          <p:cNvPr id="17" name="Вывод (текст)"/>
          <p:cNvSpPr txBox="1"/>
          <p:nvPr/>
        </p:nvSpPr>
        <p:spPr>
          <a:xfrm>
            <a:off x="1691640" y="5623560"/>
            <a:ext cx="96926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4A3322"/>
                </a:solidFill>
              </a:rPr>
              <a:t>Разговор, а не лекция: пусть дети говорят больше учителя.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72800" y="6547104"/>
            <a:ext cx="64008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8D776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Абрикос">
  <a:themeElements>
    <a:clrScheme name="Абрикос">
      <a:dk1>
        <a:srgbClr val="4A3322"/>
      </a:dk1>
      <a:lt1>
        <a:srgbClr val="FFFFFF"/>
      </a:lt1>
      <a:dk2>
        <a:srgbClr val="B0601A"/>
      </a:dk2>
      <a:lt2>
        <a:srgbClr val="FFF9F2"/>
      </a:lt2>
      <a:accent1>
        <a:srgbClr val="E98A3C"/>
      </a:accent1>
      <a:accent2>
        <a:srgbClr val="D8604A"/>
      </a:accent2>
      <a:accent3>
        <a:srgbClr val="8AA84A"/>
      </a:accent3>
      <a:accent4>
        <a:srgbClr val="3BA0A0"/>
      </a:accent4>
      <a:accent5>
        <a:srgbClr val="B0601A"/>
      </a:accent5>
      <a:accent6>
        <a:srgbClr val="A83A27"/>
      </a:accent6>
      <a:hlink>
        <a:srgbClr val="B0601A"/>
      </a:hlink>
      <a:folHlink>
        <a:srgbClr val="A83A27"/>
      </a:folHlink>
    </a:clrScheme>
    <a:fontScheme name="Абрикос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Разговоры о важном после каникул</dc:title>
  <dc:subject>PptxGenJS Presentation</dc:subject>
  <dc:creator>Классный руководитель</dc:creator>
  <cp:lastModifiedBy>Классный руководитель</cp:lastModifiedBy>
  <cp:revision>1</cp:revision>
  <dcterms:created xsi:type="dcterms:W3CDTF">2026-11-02T10:37:08Z</dcterms:created>
  <dcterms:modified xsi:type="dcterms:W3CDTF">2026-11-02T10:37:08Z</dcterms:modified>
</cp:coreProperties>
</file>