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4: сплочение классного коллектива.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Объясните родителям: группы у детей — естественно; опасны исключение и травля.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Выберите 1–2 приёма на четверть, чтобы не перегружать детей.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есть признаки травли, подключите психолога и социального педагога.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Данные диагностики — конфиденциальны, не обсуждайте их с детьми и в чатах.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Опирайтесь также на локальные акты школы: правила внутреннего распорядка.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Договоритесь с классом о правилах и вернитесь к ним через месяц.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07592"/>
            <a:ext cx="2194560" cy="64008"/>
          </a:xfrm>
          <a:prstGeom prst="rect">
            <a:avLst/>
          </a:prstGeom>
          <a:solidFill>
            <a:srgbClr val="8E6CC9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6F82"/>
                </a:solidFill>
              </a:rPr>
              <a:t>Год единства народов России · 2026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40293A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6F82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6F8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053328"/>
            <a:ext cx="12191695" cy="804672"/>
          </a:xfrm>
          <a:prstGeom prst="rect">
            <a:avLst/>
          </a:prstGeom>
          <a:solidFill>
            <a:srgbClr val="FBDDE6"/>
          </a:solidFill>
          <a:ln/>
        </p:spPr>
      </p:sp>
      <p:pic>
        <p:nvPicPr>
          <p:cNvPr id="3" name="Image 0" descr="/tmp/claude-0/-home-claude/93712537-5989-58f1-97cf-3125139d8776/scratchpad/out3/_img3/art_ro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365760"/>
            <a:ext cx="4663440" cy="533095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6F8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731520" y="594360"/>
            <a:ext cx="4937760" cy="420624"/>
          </a:xfrm>
          <a:prstGeom prst="roundRect">
            <a:avLst>
              <a:gd name="adj" fmla="val 50000"/>
            </a:avLst>
          </a:prstGeom>
          <a:solidFill>
            <a:srgbClr val="E0638F"/>
          </a:solidFill>
          <a:ln w="12700">
            <a:solidFill>
              <a:srgbClr val="E0638F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73152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ГОД ЕДИНСТВА НАРОДОВ РОССИИ · 2026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731520" y="1234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40293A"/>
                </a:solidFill>
              </a:rPr>
              <a:t>Единство в классе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731520" y="2743200"/>
            <a:ext cx="6400800" cy="1554480"/>
          </a:xfrm>
          <a:prstGeom prst="roundRect">
            <a:avLst>
              <a:gd name="adj" fmla="val 9412"/>
            </a:avLst>
          </a:prstGeom>
          <a:solidFill>
            <a:srgbClr val="EEE8F9"/>
          </a:solidFill>
          <a:ln w="12700">
            <a:solidFill>
              <a:srgbClr val="EEE8F9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6" name="Подтема (текст)"/>
          <p:cNvSpPr txBox="1"/>
          <p:nvPr/>
        </p:nvSpPr>
        <p:spPr>
          <a:xfrm>
            <a:off x="1143000" y="2743200"/>
            <a:ext cx="5577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A48A6"/>
                </a:solidFill>
              </a:rPr>
              <a:t>Единство в классе: как сплачивать разные группы детей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0293A"/>
                </a:solidFill>
              </a:rPr>
              <a:t>Методическая часть: почему класс делится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6F82"/>
                </a:solidFill>
              </a:rPr>
              <a:t>Это нормально — важно, что мы с этим делаем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CE6EE"/>
          </a:solidFill>
          <a:ln w="31750">
            <a:solidFill>
              <a:srgbClr val="E0638F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B03868"/>
                </a:solidFill>
              </a:rPr>
              <a:t>02</a:t>
            </a:r>
            <a:endParaRPr lang="en-US" sz="2000" dirty="0"/>
          </a:p>
        </p:txBody>
      </p:sp>
      <p:sp>
        <p:nvSpPr>
          <p:cNvPr id="6" name="Почему появляются группы (фон)"/>
          <p:cNvSpPr/>
          <p:nvPr/>
        </p:nvSpPr>
        <p:spPr>
          <a:xfrm>
            <a:off x="914400" y="1600200"/>
            <a:ext cx="5212080" cy="3931920"/>
          </a:xfrm>
          <a:prstGeom prst="roundRect">
            <a:avLst>
              <a:gd name="adj" fmla="val 3721"/>
            </a:avLst>
          </a:prstGeom>
          <a:solidFill>
            <a:srgbClr val="FCE6EE"/>
          </a:solidFill>
          <a:ln w="12700">
            <a:solidFill>
              <a:srgbClr val="FCE6EE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7" name="Почему появляются группы (заголовок)"/>
          <p:cNvSpPr txBox="1"/>
          <p:nvPr/>
        </p:nvSpPr>
        <p:spPr>
          <a:xfrm>
            <a:off x="1143000" y="1737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03868"/>
                </a:solidFill>
              </a:rPr>
              <a:t>Почему появляются группы</a:t>
            </a:r>
            <a:endParaRPr lang="en-US" sz="2200" dirty="0"/>
          </a:p>
        </p:txBody>
      </p:sp>
      <p:sp>
        <p:nvSpPr>
          <p:cNvPr id="8" name="Почему появляются группы (текст)"/>
          <p:cNvSpPr txBox="1"/>
          <p:nvPr/>
        </p:nvSpPr>
        <p:spPr>
          <a:xfrm>
            <a:off x="1143000" y="2359152"/>
            <a:ext cx="475488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0293A"/>
                </a:solidFill>
              </a:rPr>
              <a:t>Общие интересы и увлечения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0293A"/>
                </a:solidFill>
              </a:rPr>
              <a:t>Место жительства, один кружок или секция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0293A"/>
                </a:solidFill>
              </a:rPr>
              <a:t>Успехи в учёбе, статус в классе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0293A"/>
                </a:solidFill>
              </a:rPr>
              <a:t>Новички и «старожилы»</a:t>
            </a:r>
            <a:endParaRPr lang="en-US" sz="2000" dirty="0"/>
          </a:p>
        </p:txBody>
      </p:sp>
      <p:sp>
        <p:nvSpPr>
          <p:cNvPr id="9" name="Как это бывает заметно (фон)"/>
          <p:cNvSpPr/>
          <p:nvPr/>
        </p:nvSpPr>
        <p:spPr>
          <a:xfrm>
            <a:off x="6400800" y="1600200"/>
            <a:ext cx="5212080" cy="3931920"/>
          </a:xfrm>
          <a:prstGeom prst="roundRect">
            <a:avLst>
              <a:gd name="adj" fmla="val 3721"/>
            </a:avLst>
          </a:prstGeom>
          <a:solidFill>
            <a:srgbClr val="EEE8F9"/>
          </a:solidFill>
          <a:ln w="12700">
            <a:solidFill>
              <a:srgbClr val="EEE8F9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10" name="Как это бывает заметно (заголовок)"/>
          <p:cNvSpPr txBox="1"/>
          <p:nvPr/>
        </p:nvSpPr>
        <p:spPr>
          <a:xfrm>
            <a:off x="6629400" y="1737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A48A6"/>
                </a:solidFill>
              </a:rPr>
              <a:t>Как это бывает заметно</a:t>
            </a:r>
            <a:endParaRPr lang="en-US" sz="2200" dirty="0"/>
          </a:p>
        </p:txBody>
      </p:sp>
      <p:sp>
        <p:nvSpPr>
          <p:cNvPr id="11" name="Как это бывает заметно (текст)"/>
          <p:cNvSpPr txBox="1"/>
          <p:nvPr/>
        </p:nvSpPr>
        <p:spPr>
          <a:xfrm>
            <a:off x="6629400" y="2359152"/>
            <a:ext cx="475488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0293A"/>
                </a:solidFill>
              </a:rPr>
              <a:t>Отдельные компании на переменах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0293A"/>
                </a:solidFill>
              </a:rPr>
              <a:t>Закрытые чаты, «свои» шутки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0293A"/>
                </a:solidFill>
              </a:rPr>
              <a:t>Насмешки и непринятие новеньких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0293A"/>
                </a:solidFill>
              </a:rPr>
              <a:t>Конфликты между группами</a:t>
            </a:r>
            <a:endParaRPr lang="en-US" sz="2000" dirty="0"/>
          </a:p>
        </p:txBody>
      </p:sp>
      <p:sp>
        <p:nvSpPr>
          <p:cNvPr id="12" name="Вывод (фон)"/>
          <p:cNvSpPr/>
          <p:nvPr/>
        </p:nvSpPr>
        <p:spPr>
          <a:xfrm>
            <a:off x="914400" y="5623560"/>
            <a:ext cx="10698480" cy="603504"/>
          </a:xfrm>
          <a:prstGeom prst="roundRect">
            <a:avLst>
              <a:gd name="adj" fmla="val 21212"/>
            </a:avLst>
          </a:prstGeom>
          <a:solidFill>
            <a:srgbClr val="EEE8F9"/>
          </a:solidFill>
          <a:ln w="15875">
            <a:solidFill>
              <a:srgbClr val="8E6CC9"/>
            </a:solidFill>
            <a:prstDash val="solid"/>
          </a:ln>
        </p:spPr>
      </p:sp>
      <p:sp>
        <p:nvSpPr>
          <p:cNvPr id="13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8E6CC9"/>
          </a:solidFill>
          <a:ln w="12700">
            <a:solidFill>
              <a:srgbClr val="8E6CC9"/>
            </a:solidFill>
            <a:prstDash val="solid"/>
          </a:ln>
        </p:spPr>
      </p:sp>
      <p:sp>
        <p:nvSpPr>
          <p:cNvPr id="14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5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0293A"/>
                </a:solidFill>
              </a:rPr>
              <a:t>Единство — не одинаковость: цель не стереть различия, а научить договариваться.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6F8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0293A"/>
                </a:solidFill>
              </a:rPr>
              <a:t>Методическая часть: приёмы сплочения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6F82"/>
                </a:solidFill>
              </a:rPr>
              <a:t>Что можно использовать в классе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CE6EE"/>
          </a:solidFill>
          <a:ln w="31750">
            <a:solidFill>
              <a:srgbClr val="E0638F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B03868"/>
                </a:solidFill>
              </a:rPr>
              <a:t>03</a:t>
            </a:r>
            <a:endParaRPr lang="en-US" sz="2000" dirty="0"/>
          </a:p>
        </p:txBody>
      </p:sp>
      <p:sp>
        <p:nvSpPr>
          <p:cNvPr id="6" name="Общие дела (фон)"/>
          <p:cNvSpPr/>
          <p:nvPr/>
        </p:nvSpPr>
        <p:spPr>
          <a:xfrm>
            <a:off x="914400" y="1600200"/>
            <a:ext cx="5234940" cy="2217420"/>
          </a:xfrm>
          <a:prstGeom prst="roundRect">
            <a:avLst>
              <a:gd name="adj" fmla="val 6598"/>
            </a:avLst>
          </a:prstGeom>
          <a:solidFill>
            <a:srgbClr val="FCE6EE"/>
          </a:solidFill>
          <a:ln w="12700">
            <a:solidFill>
              <a:srgbClr val="FCE6EE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7" name="Номер 1"/>
          <p:cNvSpPr/>
          <p:nvPr/>
        </p:nvSpPr>
        <p:spPr>
          <a:xfrm>
            <a:off x="1097280" y="1783080"/>
            <a:ext cx="566928" cy="566928"/>
          </a:xfrm>
          <a:prstGeom prst="ellipse">
            <a:avLst/>
          </a:prstGeom>
          <a:solidFill>
            <a:srgbClr val="E0638F"/>
          </a:solidFill>
          <a:ln w="12700">
            <a:solidFill>
              <a:srgbClr val="E0638F"/>
            </a:solidFill>
            <a:prstDash val="solid"/>
          </a:ln>
        </p:spPr>
      </p:sp>
      <p:sp>
        <p:nvSpPr>
          <p:cNvPr id="8" name="Номер 1 (текст)"/>
          <p:cNvSpPr txBox="1"/>
          <p:nvPr/>
        </p:nvSpPr>
        <p:spPr>
          <a:xfrm>
            <a:off x="109728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Общие дела (заголовок)"/>
          <p:cNvSpPr txBox="1"/>
          <p:nvPr/>
        </p:nvSpPr>
        <p:spPr>
          <a:xfrm>
            <a:off x="1828800" y="1737360"/>
            <a:ext cx="40919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3868"/>
                </a:solidFill>
              </a:rPr>
              <a:t>Общие дела</a:t>
            </a:r>
            <a:endParaRPr lang="en-US" sz="1700" dirty="0"/>
          </a:p>
        </p:txBody>
      </p:sp>
      <p:sp>
        <p:nvSpPr>
          <p:cNvPr id="10" name="Общие дела (текст)"/>
          <p:cNvSpPr txBox="1"/>
          <p:nvPr/>
        </p:nvSpPr>
        <p:spPr>
          <a:xfrm>
            <a:off x="1828800" y="2267712"/>
            <a:ext cx="409194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0293A"/>
                </a:solidFill>
              </a:rPr>
              <a:t>Проект, дежурство, праздник, спектакль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0293A"/>
                </a:solidFill>
              </a:rPr>
              <a:t>Роли для каждого — по интересам</a:t>
            </a:r>
            <a:endParaRPr lang="en-US" sz="1700" dirty="0"/>
          </a:p>
        </p:txBody>
      </p:sp>
      <p:sp>
        <p:nvSpPr>
          <p:cNvPr id="11" name="Смешанные группы (фон)"/>
          <p:cNvSpPr/>
          <p:nvPr/>
        </p:nvSpPr>
        <p:spPr>
          <a:xfrm>
            <a:off x="6377940" y="1600200"/>
            <a:ext cx="5234940" cy="2217420"/>
          </a:xfrm>
          <a:prstGeom prst="roundRect">
            <a:avLst>
              <a:gd name="adj" fmla="val 6598"/>
            </a:avLst>
          </a:prstGeom>
          <a:solidFill>
            <a:srgbClr val="DFF4F2"/>
          </a:solidFill>
          <a:ln w="12700">
            <a:solidFill>
              <a:srgbClr val="DFF4F2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12" name="Номер 2"/>
          <p:cNvSpPr/>
          <p:nvPr/>
        </p:nvSpPr>
        <p:spPr>
          <a:xfrm>
            <a:off x="6560820" y="1783080"/>
            <a:ext cx="566928" cy="566928"/>
          </a:xfrm>
          <a:prstGeom prst="ellipse">
            <a:avLst/>
          </a:prstGeom>
          <a:solidFill>
            <a:srgbClr val="2FA8A0"/>
          </a:solidFill>
          <a:ln w="12700">
            <a:solidFill>
              <a:srgbClr val="2FA8A0"/>
            </a:solidFill>
            <a:prstDash val="solid"/>
          </a:ln>
        </p:spPr>
      </p:sp>
      <p:sp>
        <p:nvSpPr>
          <p:cNvPr id="13" name="Номер 2 (текст)"/>
          <p:cNvSpPr txBox="1"/>
          <p:nvPr/>
        </p:nvSpPr>
        <p:spPr>
          <a:xfrm>
            <a:off x="65608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Смешанные группы (заголовок)"/>
          <p:cNvSpPr txBox="1"/>
          <p:nvPr/>
        </p:nvSpPr>
        <p:spPr>
          <a:xfrm>
            <a:off x="7292340" y="1737360"/>
            <a:ext cx="40919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7C76"/>
                </a:solidFill>
              </a:rPr>
              <a:t>Смешанные группы</a:t>
            </a:r>
            <a:endParaRPr lang="en-US" sz="1700" dirty="0"/>
          </a:p>
        </p:txBody>
      </p:sp>
      <p:sp>
        <p:nvSpPr>
          <p:cNvPr id="15" name="Смешанные группы (текст)"/>
          <p:cNvSpPr txBox="1"/>
          <p:nvPr/>
        </p:nvSpPr>
        <p:spPr>
          <a:xfrm>
            <a:off x="7292340" y="2267712"/>
            <a:ext cx="409194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0293A"/>
                </a:solidFill>
              </a:rPr>
              <a:t>Пары и группы по жребию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0293A"/>
                </a:solidFill>
              </a:rPr>
              <a:t>Меняйте рассадку и составы</a:t>
            </a:r>
            <a:endParaRPr lang="en-US" sz="1700" dirty="0"/>
          </a:p>
        </p:txBody>
      </p:sp>
      <p:sp>
        <p:nvSpPr>
          <p:cNvPr id="16" name="Традиции класса (фон)"/>
          <p:cNvSpPr/>
          <p:nvPr/>
        </p:nvSpPr>
        <p:spPr>
          <a:xfrm>
            <a:off x="914400" y="4046220"/>
            <a:ext cx="5234940" cy="2217420"/>
          </a:xfrm>
          <a:prstGeom prst="roundRect">
            <a:avLst>
              <a:gd name="adj" fmla="val 6598"/>
            </a:avLst>
          </a:prstGeom>
          <a:solidFill>
            <a:srgbClr val="FFF1D6"/>
          </a:solidFill>
          <a:ln w="12700">
            <a:solidFill>
              <a:srgbClr val="FFF1D6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17" name="Номер 3"/>
          <p:cNvSpPr/>
          <p:nvPr/>
        </p:nvSpPr>
        <p:spPr>
          <a:xfrm>
            <a:off x="1097280" y="4229100"/>
            <a:ext cx="566928" cy="566928"/>
          </a:xfrm>
          <a:prstGeom prst="ellipse">
            <a:avLst/>
          </a:prstGeom>
          <a:solidFill>
            <a:srgbClr val="F0A83C"/>
          </a:solidFill>
          <a:ln w="12700">
            <a:solidFill>
              <a:srgbClr val="F0A83C"/>
            </a:solidFill>
            <a:prstDash val="solid"/>
          </a:ln>
        </p:spPr>
      </p:sp>
      <p:sp>
        <p:nvSpPr>
          <p:cNvPr id="18" name="Номер 3 (текст)"/>
          <p:cNvSpPr txBox="1"/>
          <p:nvPr/>
        </p:nvSpPr>
        <p:spPr>
          <a:xfrm>
            <a:off x="109728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A2500"/>
                </a:solidFill>
              </a:rPr>
              <a:t>3</a:t>
            </a:r>
            <a:endParaRPr lang="en-US" sz="2200" dirty="0"/>
          </a:p>
        </p:txBody>
      </p:sp>
      <p:sp>
        <p:nvSpPr>
          <p:cNvPr id="19" name="Традиции класса (заголовок)"/>
          <p:cNvSpPr txBox="1"/>
          <p:nvPr/>
        </p:nvSpPr>
        <p:spPr>
          <a:xfrm>
            <a:off x="1828800" y="4183380"/>
            <a:ext cx="40919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9A6200"/>
                </a:solidFill>
              </a:rPr>
              <a:t>Традиции класса</a:t>
            </a:r>
            <a:endParaRPr lang="en-US" sz="1700" dirty="0"/>
          </a:p>
        </p:txBody>
      </p:sp>
      <p:sp>
        <p:nvSpPr>
          <p:cNvPr id="20" name="Традиции класса (текст)"/>
          <p:cNvSpPr txBox="1"/>
          <p:nvPr/>
        </p:nvSpPr>
        <p:spPr>
          <a:xfrm>
            <a:off x="1828800" y="4713732"/>
            <a:ext cx="409194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0293A"/>
                </a:solidFill>
              </a:rPr>
              <a:t>День рождения класса, ритуалы начала и конца четверти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0293A"/>
                </a:solidFill>
              </a:rPr>
              <a:t>Общая «книга класса»</a:t>
            </a:r>
            <a:endParaRPr lang="en-US" sz="1700" dirty="0"/>
          </a:p>
        </p:txBody>
      </p:sp>
      <p:sp>
        <p:nvSpPr>
          <p:cNvPr id="21" name="Поддержка новичков (фон)"/>
          <p:cNvSpPr/>
          <p:nvPr/>
        </p:nvSpPr>
        <p:spPr>
          <a:xfrm>
            <a:off x="6377940" y="4046220"/>
            <a:ext cx="5234940" cy="2217420"/>
          </a:xfrm>
          <a:prstGeom prst="roundRect">
            <a:avLst>
              <a:gd name="adj" fmla="val 6598"/>
            </a:avLst>
          </a:prstGeom>
          <a:solidFill>
            <a:srgbClr val="EEE8F9"/>
          </a:solidFill>
          <a:ln w="12700">
            <a:solidFill>
              <a:srgbClr val="EEE8F9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22" name="Номер 4"/>
          <p:cNvSpPr/>
          <p:nvPr/>
        </p:nvSpPr>
        <p:spPr>
          <a:xfrm>
            <a:off x="6560820" y="4229100"/>
            <a:ext cx="566928" cy="566928"/>
          </a:xfrm>
          <a:prstGeom prst="ellipse">
            <a:avLst/>
          </a:prstGeom>
          <a:solidFill>
            <a:srgbClr val="8E6CC9"/>
          </a:solidFill>
          <a:ln w="12700">
            <a:solidFill>
              <a:srgbClr val="8E6CC9"/>
            </a:solidFill>
            <a:prstDash val="solid"/>
          </a:ln>
        </p:spPr>
      </p:sp>
      <p:sp>
        <p:nvSpPr>
          <p:cNvPr id="23" name="Номер 4 (текст)"/>
          <p:cNvSpPr txBox="1"/>
          <p:nvPr/>
        </p:nvSpPr>
        <p:spPr>
          <a:xfrm>
            <a:off x="656082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4" name="Поддержка новичков (заголовок)"/>
          <p:cNvSpPr txBox="1"/>
          <p:nvPr/>
        </p:nvSpPr>
        <p:spPr>
          <a:xfrm>
            <a:off x="7292340" y="4183380"/>
            <a:ext cx="40919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6A48A6"/>
                </a:solidFill>
              </a:rPr>
              <a:t>Поддержка новичков</a:t>
            </a:r>
            <a:endParaRPr lang="en-US" sz="1700" dirty="0"/>
          </a:p>
        </p:txBody>
      </p:sp>
      <p:sp>
        <p:nvSpPr>
          <p:cNvPr id="25" name="Поддержка новичков (текст)"/>
          <p:cNvSpPr txBox="1"/>
          <p:nvPr/>
        </p:nvSpPr>
        <p:spPr>
          <a:xfrm>
            <a:off x="7292340" y="4713732"/>
            <a:ext cx="409194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0293A"/>
                </a:solidFill>
              </a:rPr>
              <a:t>«Шеф» из числа одноклассников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0293A"/>
                </a:solidFill>
              </a:rPr>
              <a:t>Знакомство, экскурсия по школе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6F8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0293A"/>
                </a:solidFill>
              </a:rPr>
              <a:t>Методическая часть: если группы конфликтуют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6F82"/>
                </a:solidFill>
              </a:rPr>
              <a:t>Четыре шага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CE6EE"/>
          </a:solidFill>
          <a:ln w="31750">
            <a:solidFill>
              <a:srgbClr val="E0638F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B03868"/>
                </a:solidFill>
              </a:rPr>
              <a:t>04</a:t>
            </a:r>
            <a:endParaRPr lang="en-US" sz="2000" dirty="0"/>
          </a:p>
        </p:txBody>
      </p:sp>
      <p:sp>
        <p:nvSpPr>
          <p:cNvPr id="6" name="Шаг 1 (фон)"/>
          <p:cNvSpPr/>
          <p:nvPr/>
        </p:nvSpPr>
        <p:spPr>
          <a:xfrm>
            <a:off x="914400" y="1600200"/>
            <a:ext cx="2441448" cy="3931920"/>
          </a:xfrm>
          <a:prstGeom prst="roundRect">
            <a:avLst>
              <a:gd name="adj" fmla="val 5993"/>
            </a:avLst>
          </a:prstGeom>
          <a:solidFill>
            <a:srgbClr val="FCE6EE"/>
          </a:solidFill>
          <a:ln w="12700">
            <a:solidFill>
              <a:srgbClr val="FCE6EE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7" name="Шаг 1 (кружок)"/>
          <p:cNvSpPr/>
          <p:nvPr/>
        </p:nvSpPr>
        <p:spPr>
          <a:xfrm>
            <a:off x="1097280" y="1783080"/>
            <a:ext cx="530352" cy="530352"/>
          </a:xfrm>
          <a:prstGeom prst="ellipse">
            <a:avLst/>
          </a:prstGeom>
          <a:solidFill>
            <a:srgbClr val="E0638F"/>
          </a:solidFill>
          <a:ln w="12700">
            <a:solidFill>
              <a:srgbClr val="E0638F"/>
            </a:solidFill>
            <a:prstDash val="solid"/>
          </a:ln>
        </p:spPr>
      </p:sp>
      <p:sp>
        <p:nvSpPr>
          <p:cNvPr id="8" name="Шаг 1 (цифра)"/>
          <p:cNvSpPr txBox="1"/>
          <p:nvPr/>
        </p:nvSpPr>
        <p:spPr>
          <a:xfrm>
            <a:off x="1097280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Шаг 1 (заголовок)"/>
          <p:cNvSpPr txBox="1"/>
          <p:nvPr/>
        </p:nvSpPr>
        <p:spPr>
          <a:xfrm>
            <a:off x="1097280" y="242316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3868"/>
                </a:solidFill>
              </a:rPr>
              <a:t>Заметить</a:t>
            </a:r>
            <a:endParaRPr lang="en-US" sz="2000" dirty="0"/>
          </a:p>
        </p:txBody>
      </p:sp>
      <p:sp>
        <p:nvSpPr>
          <p:cNvPr id="10" name="Шаг 1 (текст)"/>
          <p:cNvSpPr txBox="1"/>
          <p:nvPr/>
        </p:nvSpPr>
        <p:spPr>
          <a:xfrm>
            <a:off x="1097280" y="2971800"/>
            <a:ext cx="207568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40293A"/>
                </a:solidFill>
              </a:rPr>
              <a:t>Сигналы: изоляция, насмешки, «они — мы»</a:t>
            </a:r>
            <a:endParaRPr lang="en-US" sz="1800" dirty="0"/>
          </a:p>
        </p:txBody>
      </p:sp>
      <p:sp>
        <p:nvSpPr>
          <p:cNvPr id="11" name="Стрелка 1"/>
          <p:cNvSpPr/>
          <p:nvPr/>
        </p:nvSpPr>
        <p:spPr>
          <a:xfrm rot="5400000">
            <a:off x="3401568" y="3438144"/>
            <a:ext cx="219456" cy="256032"/>
          </a:xfrm>
          <a:prstGeom prst="triangle">
            <a:avLst/>
          </a:prstGeom>
          <a:solidFill>
            <a:srgbClr val="8E6CC9"/>
          </a:solidFill>
          <a:ln w="12700">
            <a:solidFill>
              <a:srgbClr val="8E6CC9"/>
            </a:solidFill>
            <a:prstDash val="solid"/>
          </a:ln>
        </p:spPr>
      </p:sp>
      <p:sp>
        <p:nvSpPr>
          <p:cNvPr id="12" name="Шаг 2 (фон)"/>
          <p:cNvSpPr/>
          <p:nvPr/>
        </p:nvSpPr>
        <p:spPr>
          <a:xfrm>
            <a:off x="3666744" y="1600200"/>
            <a:ext cx="2441448" cy="3931920"/>
          </a:xfrm>
          <a:prstGeom prst="roundRect">
            <a:avLst>
              <a:gd name="adj" fmla="val 5993"/>
            </a:avLst>
          </a:prstGeom>
          <a:solidFill>
            <a:srgbClr val="DFF4F2"/>
          </a:solidFill>
          <a:ln w="12700">
            <a:solidFill>
              <a:srgbClr val="DFF4F2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13" name="Шаг 2 (кружок)"/>
          <p:cNvSpPr/>
          <p:nvPr/>
        </p:nvSpPr>
        <p:spPr>
          <a:xfrm>
            <a:off x="3849624" y="1783080"/>
            <a:ext cx="530352" cy="530352"/>
          </a:xfrm>
          <a:prstGeom prst="ellipse">
            <a:avLst/>
          </a:prstGeom>
          <a:solidFill>
            <a:srgbClr val="2FA8A0"/>
          </a:solidFill>
          <a:ln w="12700">
            <a:solidFill>
              <a:srgbClr val="2FA8A0"/>
            </a:solidFill>
            <a:prstDash val="solid"/>
          </a:ln>
        </p:spPr>
      </p:sp>
      <p:sp>
        <p:nvSpPr>
          <p:cNvPr id="14" name="Шаг 2 (цифра)"/>
          <p:cNvSpPr txBox="1"/>
          <p:nvPr/>
        </p:nvSpPr>
        <p:spPr>
          <a:xfrm>
            <a:off x="3849624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5" name="Шаг 2 (заголовок)"/>
          <p:cNvSpPr txBox="1"/>
          <p:nvPr/>
        </p:nvSpPr>
        <p:spPr>
          <a:xfrm>
            <a:off x="3849624" y="242316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7C76"/>
                </a:solidFill>
              </a:rPr>
              <a:t>Выслушать</a:t>
            </a:r>
            <a:endParaRPr lang="en-US" sz="2000" dirty="0"/>
          </a:p>
        </p:txBody>
      </p:sp>
      <p:sp>
        <p:nvSpPr>
          <p:cNvPr id="16" name="Шаг 2 (текст)"/>
          <p:cNvSpPr txBox="1"/>
          <p:nvPr/>
        </p:nvSpPr>
        <p:spPr>
          <a:xfrm>
            <a:off x="3849624" y="2971800"/>
            <a:ext cx="207568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40293A"/>
                </a:solidFill>
              </a:rPr>
              <a:t>Поговорить с каждой стороной отдельно, без обвинений</a:t>
            </a:r>
            <a:endParaRPr lang="en-US" sz="1800" dirty="0"/>
          </a:p>
        </p:txBody>
      </p:sp>
      <p:sp>
        <p:nvSpPr>
          <p:cNvPr id="17" name="Стрелка 2"/>
          <p:cNvSpPr/>
          <p:nvPr/>
        </p:nvSpPr>
        <p:spPr>
          <a:xfrm rot="5400000">
            <a:off x="6153912" y="3438144"/>
            <a:ext cx="219456" cy="256032"/>
          </a:xfrm>
          <a:prstGeom prst="triangle">
            <a:avLst/>
          </a:prstGeom>
          <a:solidFill>
            <a:srgbClr val="8E6CC9"/>
          </a:solidFill>
          <a:ln w="12700">
            <a:solidFill>
              <a:srgbClr val="8E6CC9"/>
            </a:solidFill>
            <a:prstDash val="solid"/>
          </a:ln>
        </p:spPr>
      </p:sp>
      <p:sp>
        <p:nvSpPr>
          <p:cNvPr id="18" name="Шаг 3 (фон)"/>
          <p:cNvSpPr/>
          <p:nvPr/>
        </p:nvSpPr>
        <p:spPr>
          <a:xfrm>
            <a:off x="6419088" y="1600200"/>
            <a:ext cx="2441448" cy="3931920"/>
          </a:xfrm>
          <a:prstGeom prst="roundRect">
            <a:avLst>
              <a:gd name="adj" fmla="val 5993"/>
            </a:avLst>
          </a:prstGeom>
          <a:solidFill>
            <a:srgbClr val="FFF1D6"/>
          </a:solidFill>
          <a:ln w="12700">
            <a:solidFill>
              <a:srgbClr val="FFF1D6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19" name="Шаг 3 (кружок)"/>
          <p:cNvSpPr/>
          <p:nvPr/>
        </p:nvSpPr>
        <p:spPr>
          <a:xfrm>
            <a:off x="6601968" y="1783080"/>
            <a:ext cx="530352" cy="530352"/>
          </a:xfrm>
          <a:prstGeom prst="ellipse">
            <a:avLst/>
          </a:prstGeom>
          <a:solidFill>
            <a:srgbClr val="F0A83C"/>
          </a:solidFill>
          <a:ln w="12700">
            <a:solidFill>
              <a:srgbClr val="F0A83C"/>
            </a:solidFill>
            <a:prstDash val="solid"/>
          </a:ln>
        </p:spPr>
      </p:sp>
      <p:sp>
        <p:nvSpPr>
          <p:cNvPr id="20" name="Шаг 3 (цифра)"/>
          <p:cNvSpPr txBox="1"/>
          <p:nvPr/>
        </p:nvSpPr>
        <p:spPr>
          <a:xfrm>
            <a:off x="6601968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500"/>
                </a:solidFill>
              </a:rPr>
              <a:t>3</a:t>
            </a:r>
            <a:endParaRPr lang="en-US" sz="2000" dirty="0"/>
          </a:p>
        </p:txBody>
      </p:sp>
      <p:sp>
        <p:nvSpPr>
          <p:cNvPr id="21" name="Шаг 3 (заголовок)"/>
          <p:cNvSpPr txBox="1"/>
          <p:nvPr/>
        </p:nvSpPr>
        <p:spPr>
          <a:xfrm>
            <a:off x="6601968" y="242316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A6200"/>
                </a:solidFill>
              </a:rPr>
              <a:t>Найти общее</a:t>
            </a:r>
            <a:endParaRPr lang="en-US" sz="2000" dirty="0"/>
          </a:p>
        </p:txBody>
      </p:sp>
      <p:sp>
        <p:nvSpPr>
          <p:cNvPr id="22" name="Шаг 3 (текст)"/>
          <p:cNvSpPr txBox="1"/>
          <p:nvPr/>
        </p:nvSpPr>
        <p:spPr>
          <a:xfrm>
            <a:off x="6601968" y="2971800"/>
            <a:ext cx="207568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40293A"/>
                </a:solidFill>
              </a:rPr>
              <a:t>Общая цель или дело, где нужны обе стороны</a:t>
            </a:r>
            <a:endParaRPr lang="en-US" sz="1800" dirty="0"/>
          </a:p>
        </p:txBody>
      </p:sp>
      <p:sp>
        <p:nvSpPr>
          <p:cNvPr id="23" name="Стрелка 3"/>
          <p:cNvSpPr/>
          <p:nvPr/>
        </p:nvSpPr>
        <p:spPr>
          <a:xfrm rot="5400000">
            <a:off x="8906256" y="3438144"/>
            <a:ext cx="219456" cy="256032"/>
          </a:xfrm>
          <a:prstGeom prst="triangle">
            <a:avLst/>
          </a:prstGeom>
          <a:solidFill>
            <a:srgbClr val="8E6CC9"/>
          </a:solidFill>
          <a:ln w="12700">
            <a:solidFill>
              <a:srgbClr val="8E6CC9"/>
            </a:solidFill>
            <a:prstDash val="solid"/>
          </a:ln>
        </p:spPr>
      </p:sp>
      <p:sp>
        <p:nvSpPr>
          <p:cNvPr id="24" name="Шаг 4 (фон)"/>
          <p:cNvSpPr/>
          <p:nvPr/>
        </p:nvSpPr>
        <p:spPr>
          <a:xfrm>
            <a:off x="9171432" y="1600200"/>
            <a:ext cx="2441448" cy="3931920"/>
          </a:xfrm>
          <a:prstGeom prst="roundRect">
            <a:avLst>
              <a:gd name="adj" fmla="val 5993"/>
            </a:avLst>
          </a:prstGeom>
          <a:solidFill>
            <a:srgbClr val="EEE8F9"/>
          </a:solidFill>
          <a:ln w="12700">
            <a:solidFill>
              <a:srgbClr val="EEE8F9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25" name="Шаг 4 (кружок)"/>
          <p:cNvSpPr/>
          <p:nvPr/>
        </p:nvSpPr>
        <p:spPr>
          <a:xfrm>
            <a:off x="9354312" y="1783080"/>
            <a:ext cx="530352" cy="530352"/>
          </a:xfrm>
          <a:prstGeom prst="ellipse">
            <a:avLst/>
          </a:prstGeom>
          <a:solidFill>
            <a:srgbClr val="8E6CC9"/>
          </a:solidFill>
          <a:ln w="12700">
            <a:solidFill>
              <a:srgbClr val="8E6CC9"/>
            </a:solidFill>
            <a:prstDash val="solid"/>
          </a:ln>
        </p:spPr>
      </p:sp>
      <p:sp>
        <p:nvSpPr>
          <p:cNvPr id="26" name="Шаг 4 (цифра)"/>
          <p:cNvSpPr txBox="1"/>
          <p:nvPr/>
        </p:nvSpPr>
        <p:spPr>
          <a:xfrm>
            <a:off x="9354312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27" name="Шаг 4 (заголовок)"/>
          <p:cNvSpPr txBox="1"/>
          <p:nvPr/>
        </p:nvSpPr>
        <p:spPr>
          <a:xfrm>
            <a:off x="9354312" y="242316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A48A6"/>
                </a:solidFill>
              </a:rPr>
              <a:t>Закрепить</a:t>
            </a:r>
            <a:endParaRPr lang="en-US" sz="2000" dirty="0"/>
          </a:p>
        </p:txBody>
      </p:sp>
      <p:sp>
        <p:nvSpPr>
          <p:cNvPr id="28" name="Шаг 4 (текст)"/>
          <p:cNvSpPr txBox="1"/>
          <p:nvPr/>
        </p:nvSpPr>
        <p:spPr>
          <a:xfrm>
            <a:off x="9354312" y="2971800"/>
            <a:ext cx="207568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40293A"/>
                </a:solidFill>
              </a:rPr>
              <a:t>Правило класса и наблюдение в течение месяца</a:t>
            </a:r>
            <a:endParaRPr lang="en-US" sz="1800" dirty="0"/>
          </a:p>
        </p:txBody>
      </p:sp>
      <p:sp>
        <p:nvSpPr>
          <p:cNvPr id="29" name="Вывод (фон)"/>
          <p:cNvSpPr/>
          <p:nvPr/>
        </p:nvSpPr>
        <p:spPr>
          <a:xfrm>
            <a:off x="914400" y="5623560"/>
            <a:ext cx="10698480" cy="603504"/>
          </a:xfrm>
          <a:prstGeom prst="roundRect">
            <a:avLst>
              <a:gd name="adj" fmla="val 21212"/>
            </a:avLst>
          </a:prstGeom>
          <a:solidFill>
            <a:srgbClr val="EEE8F9"/>
          </a:solidFill>
          <a:ln w="15875">
            <a:solidFill>
              <a:srgbClr val="8E6CC9"/>
            </a:solidFill>
            <a:prstDash val="solid"/>
          </a:ln>
        </p:spPr>
      </p:sp>
      <p:sp>
        <p:nvSpPr>
          <p:cNvPr id="30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8E6CC9"/>
          </a:solidFill>
          <a:ln w="12700">
            <a:solidFill>
              <a:srgbClr val="8E6CC9"/>
            </a:solidFill>
            <a:prstDash val="solid"/>
          </a:ln>
        </p:spPr>
      </p:sp>
      <p:sp>
        <p:nvSpPr>
          <p:cNvPr id="31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32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0293A"/>
                </a:solidFill>
              </a:rPr>
              <a:t>Насмешки над языком, внешностью, верой или национальностью недопустимы; серьёзные случаи — администрации и психологу.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6F8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0293A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6F82"/>
                </a:solidFill>
              </a:rPr>
              <a:t>Как сплачивать класс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DFF4F2"/>
          </a:solidFill>
          <a:ln w="31750">
            <a:solidFill>
              <a:srgbClr val="2FA8A0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D7C76"/>
                </a:solidFill>
              </a:rPr>
              <a:t>05</a:t>
            </a:r>
            <a:endParaRPr lang="en-US" sz="20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6126480"/>
                <a:gridCol w="1828800"/>
                <a:gridCol w="219456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A8A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A8A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A8A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A8A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7C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Провести наблюдение или социометрию вместе с психологом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течение 2 недель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Картина отношений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7C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Составить для себя «карту групп» класса: интересы, лидеры, изолированные дети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диагностики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 работы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7C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Выбрать 1–2 общих дела на четверть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начале четверти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Общие цели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7C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Принять вместе с детьми правила класса («кодекс класса»)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классном часе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Правила приняты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7C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Назначить поддержку новичкам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 необходимости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Новички приняты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7C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Рассказать родителям: что делаем и как помочь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собрании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Поддержка семей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6F8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0293A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6F82"/>
                </a:solidFill>
              </a:rPr>
              <a:t>Почему единство — не только добрая традиция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EE8F9"/>
          </a:solidFill>
          <a:ln w="31750">
            <a:solidFill>
              <a:srgbClr val="8E6CC9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6A48A6"/>
                </a:solidFill>
              </a:rPr>
              <a:t>06</a:t>
            </a:r>
            <a:endParaRPr lang="en-US" sz="20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676656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6CC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6CC9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6A48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Конституция РФ, ст. 19 и ст. 29 (ч. 2)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Равенство прав независимо от национальности и языка; запрещена пропаганда национальной ненависти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9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6A48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образовании», ст. 48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Обязанность педагога — уважать честь и достоинство обучающихся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6A48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образовании», ст. 43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Обязанность обучающихся — уважать честь и достоинство других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9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6A48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114-ФЗ «О противодействии экстремистской деятельности»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Недопустима национальная и религиозная рознь; о серьёзных случаях сообщайте администрации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6A48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120-ФЗ от 24.06.1999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Профилактика безнадзорности и правонарушений несовершеннолетних; взаимодействие с психологом и КДН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9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6A48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Указ Президента РФ от 25.11.2025 № 858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029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Стратегия национальной политики до 2036 года: единство и согласие как общие цели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914400" y="6144768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6F82"/>
                </a:solidFill>
              </a:rPr>
              <a:t>Номера статей и дат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6F8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0293A"/>
                </a:solidFill>
              </a:rPr>
              <a:t>Итоги: памятка классному руководителю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6F82"/>
                </a:solidFill>
              </a:rPr>
              <a:t>Коротко о главном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CE6EE"/>
          </a:solidFill>
          <a:ln w="31750">
            <a:solidFill>
              <a:srgbClr val="E0638F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B03868"/>
                </a:solidFill>
              </a:rPr>
              <a:t>07</a:t>
            </a:r>
            <a:endParaRPr lang="en-US" sz="2000" dirty="0"/>
          </a:p>
        </p:txBody>
      </p:sp>
      <p:sp>
        <p:nvSpPr>
          <p:cNvPr id="6" name="Что говорить (фон)"/>
          <p:cNvSpPr/>
          <p:nvPr/>
        </p:nvSpPr>
        <p:spPr>
          <a:xfrm>
            <a:off x="914400" y="1600200"/>
            <a:ext cx="3413760" cy="3931920"/>
          </a:xfrm>
          <a:prstGeom prst="roundRect">
            <a:avLst>
              <a:gd name="adj" fmla="val 4286"/>
            </a:avLst>
          </a:prstGeom>
          <a:solidFill>
            <a:srgbClr val="FCE6EE"/>
          </a:solidFill>
          <a:ln w="12700">
            <a:solidFill>
              <a:srgbClr val="FCE6EE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7" name="Что говорить (заголовок)"/>
          <p:cNvSpPr txBox="1"/>
          <p:nvPr/>
        </p:nvSpPr>
        <p:spPr>
          <a:xfrm>
            <a:off x="1143000" y="173736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03868"/>
                </a:solidFill>
              </a:rPr>
              <a:t>Что говорить</a:t>
            </a:r>
            <a:endParaRPr lang="en-US" sz="2200" dirty="0"/>
          </a:p>
        </p:txBody>
      </p:sp>
      <p:sp>
        <p:nvSpPr>
          <p:cNvPr id="8" name="Что говорить (текст)"/>
          <p:cNvSpPr txBox="1"/>
          <p:nvPr/>
        </p:nvSpPr>
        <p:spPr>
          <a:xfrm>
            <a:off x="1143000" y="2267712"/>
            <a:ext cx="29565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0293A"/>
                </a:solidFill>
              </a:rPr>
              <a:t>Мы разные, и это интересно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0293A"/>
                </a:solidFill>
              </a:rPr>
              <a:t>У каждого есть вклад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0293A"/>
                </a:solidFill>
              </a:rPr>
              <a:t>Договариваемся, а не побеждаем</a:t>
            </a:r>
            <a:endParaRPr lang="en-US" sz="2100" dirty="0"/>
          </a:p>
        </p:txBody>
      </p:sp>
      <p:sp>
        <p:nvSpPr>
          <p:cNvPr id="9" name="Что делать (фон)"/>
          <p:cNvSpPr/>
          <p:nvPr/>
        </p:nvSpPr>
        <p:spPr>
          <a:xfrm>
            <a:off x="4556760" y="1600200"/>
            <a:ext cx="3413760" cy="3931920"/>
          </a:xfrm>
          <a:prstGeom prst="roundRect">
            <a:avLst>
              <a:gd name="adj" fmla="val 4286"/>
            </a:avLst>
          </a:prstGeom>
          <a:solidFill>
            <a:srgbClr val="DFF4F2"/>
          </a:solidFill>
          <a:ln w="12700">
            <a:solidFill>
              <a:srgbClr val="DFF4F2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10" name="Что делать (заголовок)"/>
          <p:cNvSpPr txBox="1"/>
          <p:nvPr/>
        </p:nvSpPr>
        <p:spPr>
          <a:xfrm>
            <a:off x="4785360" y="173736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D7C76"/>
                </a:solidFill>
              </a:rPr>
              <a:t>Что делать</a:t>
            </a:r>
            <a:endParaRPr lang="en-US" sz="2200" dirty="0"/>
          </a:p>
        </p:txBody>
      </p:sp>
      <p:sp>
        <p:nvSpPr>
          <p:cNvPr id="11" name="Что делать (текст)"/>
          <p:cNvSpPr txBox="1"/>
          <p:nvPr/>
        </p:nvSpPr>
        <p:spPr>
          <a:xfrm>
            <a:off x="4785360" y="2267712"/>
            <a:ext cx="29565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0293A"/>
                </a:solidFill>
              </a:rPr>
              <a:t>Общие дела и смешанные группы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0293A"/>
                </a:solidFill>
              </a:rPr>
              <a:t>Правила класса — вместе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0293A"/>
                </a:solidFill>
              </a:rPr>
              <a:t>Следить за новичками</a:t>
            </a:r>
            <a:endParaRPr lang="en-US" sz="2100" dirty="0"/>
          </a:p>
        </p:txBody>
      </p:sp>
      <p:sp>
        <p:nvSpPr>
          <p:cNvPr id="12" name="Чего не делать (фон)"/>
          <p:cNvSpPr/>
          <p:nvPr/>
        </p:nvSpPr>
        <p:spPr>
          <a:xfrm>
            <a:off x="8199120" y="1600200"/>
            <a:ext cx="3413760" cy="3931920"/>
          </a:xfrm>
          <a:prstGeom prst="roundRect">
            <a:avLst>
              <a:gd name="adj" fmla="val 4286"/>
            </a:avLst>
          </a:prstGeom>
          <a:solidFill>
            <a:srgbClr val="FFF1D6"/>
          </a:solidFill>
          <a:ln w="12700">
            <a:solidFill>
              <a:srgbClr val="FFF1D6"/>
            </a:solidFill>
            <a:prstDash val="solid"/>
          </a:ln>
          <a:effectLst>
            <a:outerShdw sx="100000" sy="100000" kx="0" ky="0" algn="bl" rotWithShape="0" blurRad="76200" dist="38100" dir="5400000">
              <a:srgbClr val="EBC9D6">
                <a:alpha val="50000"/>
              </a:srgbClr>
            </a:outerShdw>
          </a:effectLst>
        </p:spPr>
      </p:sp>
      <p:sp>
        <p:nvSpPr>
          <p:cNvPr id="13" name="Чего не делать (заголовок)"/>
          <p:cNvSpPr txBox="1"/>
          <p:nvPr/>
        </p:nvSpPr>
        <p:spPr>
          <a:xfrm>
            <a:off x="8427720" y="173736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9A6200"/>
                </a:solidFill>
              </a:rPr>
              <a:t>Чего не делать</a:t>
            </a:r>
            <a:endParaRPr lang="en-US" sz="2200" dirty="0"/>
          </a:p>
        </p:txBody>
      </p:sp>
      <p:sp>
        <p:nvSpPr>
          <p:cNvPr id="14" name="Чего не делать (текст)"/>
          <p:cNvSpPr txBox="1"/>
          <p:nvPr/>
        </p:nvSpPr>
        <p:spPr>
          <a:xfrm>
            <a:off x="8427720" y="2267712"/>
            <a:ext cx="29565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0293A"/>
                </a:solidFill>
              </a:rPr>
              <a:t>Не сравнивать группы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0293A"/>
                </a:solidFill>
              </a:rPr>
              <a:t>Не высмеивать различия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0293A"/>
                </a:solidFill>
              </a:rPr>
              <a:t>Не оставлять конфликты без внимания</a:t>
            </a:r>
            <a:endParaRPr lang="en-US" sz="2100" dirty="0"/>
          </a:p>
        </p:txBody>
      </p:sp>
      <p:sp>
        <p:nvSpPr>
          <p:cNvPr id="15" name="Вывод (фон)"/>
          <p:cNvSpPr/>
          <p:nvPr/>
        </p:nvSpPr>
        <p:spPr>
          <a:xfrm>
            <a:off x="914400" y="5623560"/>
            <a:ext cx="10698480" cy="603504"/>
          </a:xfrm>
          <a:prstGeom prst="roundRect">
            <a:avLst>
              <a:gd name="adj" fmla="val 21212"/>
            </a:avLst>
          </a:prstGeom>
          <a:solidFill>
            <a:srgbClr val="EEE8F9"/>
          </a:solidFill>
          <a:ln w="15875">
            <a:solidFill>
              <a:srgbClr val="8E6CC9"/>
            </a:solidFill>
            <a:prstDash val="solid"/>
          </a:ln>
        </p:spPr>
      </p:sp>
      <p:sp>
        <p:nvSpPr>
          <p:cNvPr id="16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8E6CC9"/>
          </a:solidFill>
          <a:ln w="12700">
            <a:solidFill>
              <a:srgbClr val="8E6CC9"/>
            </a:solidFill>
            <a:prstDash val="solid"/>
          </a:ln>
        </p:spPr>
      </p:sp>
      <p:sp>
        <p:nvSpPr>
          <p:cNvPr id="17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8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0293A"/>
                </a:solidFill>
              </a:rPr>
              <a:t>Единство строится на повседневных мелочах: на внимании к каждому и общих делах.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6F8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удровый">
  <a:themeElements>
    <a:clrScheme name="Пудровый">
      <a:dk1>
        <a:srgbClr val="40293A"/>
      </a:dk1>
      <a:lt1>
        <a:srgbClr val="FFFFFF"/>
      </a:lt1>
      <a:dk2>
        <a:srgbClr val="B03868"/>
      </a:dk2>
      <a:lt2>
        <a:srgbClr val="FFF8FA"/>
      </a:lt2>
      <a:accent1>
        <a:srgbClr val="E0638F"/>
      </a:accent1>
      <a:accent2>
        <a:srgbClr val="2FA8A0"/>
      </a:accent2>
      <a:accent3>
        <a:srgbClr val="F0A83C"/>
      </a:accent3>
      <a:accent4>
        <a:srgbClr val="8E6CC9"/>
      </a:accent4>
      <a:accent5>
        <a:srgbClr val="B03868"/>
      </a:accent5>
      <a:accent6>
        <a:srgbClr val="1D7C76"/>
      </a:accent6>
      <a:hlink>
        <a:srgbClr val="B03868"/>
      </a:hlink>
      <a:folHlink>
        <a:srgbClr val="1D7C76"/>
      </a:folHlink>
    </a:clrScheme>
    <a:fontScheme name="Пудровый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Единство в классе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2026-11-02T10:37:08Z</dcterms:created>
  <dcterms:modified xsi:type="dcterms:W3CDTF">2026-11-02T10:37:08Z</dcterms:modified>
</cp:coreProperties>
</file>