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Тема: безопасность детей на дороге во время каникул.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План доклада: от рисков к правилам, задачам школы и контролю.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Для старшеклассников подчеркните: темнота — это не только вечер, но и утро.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Правила для средств индивидуальной мобильности — раздел 24 Правил дорожного движения.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На каникулах подростки больше времени проводят во дворах без взрослых.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Обязанности пешеходов — раздел 4 Правил дорожного движения.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Итоговый слайд: порядок и сроки контроля.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FF7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053328"/>
            <a:ext cx="12191695" cy="804672"/>
          </a:xfrm>
          <a:prstGeom prst="rect">
            <a:avLst/>
          </a:prstGeom>
          <a:solidFill>
            <a:srgbClr val="FBEBD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035040"/>
            <a:ext cx="12191695" cy="45720"/>
          </a:xfrm>
          <a:prstGeom prst="rect">
            <a:avLst/>
          </a:prstGeom>
          <a:solidFill>
            <a:srgbClr val="8B5A2B"/>
          </a:solidFill>
          <a:ln/>
        </p:spPr>
      </p:sp>
      <p:pic>
        <p:nvPicPr>
          <p:cNvPr id="4" name="Image 0" descr="/tmp/claude-0/-home-claude/93712537-5989-58f1-97cf-3125139d8776/scratchpad/out/_img/cover_ar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23760" y="320040"/>
            <a:ext cx="4754880" cy="5440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A">
    <p:bg>
      <p:bgPr>
        <a:solidFill>
          <a:srgbClr val="FFF7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93712537-5989-58f1-97cf-3125139d8776/scratchpad/out/_img/leaves_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81160" y="73152"/>
            <a:ext cx="2743200" cy="162763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BEBD3"/>
          </a:solidFill>
          <a:ln/>
        </p:spPr>
      </p:sp>
      <p:sp>
        <p:nvSpPr>
          <p:cNvPr id="4" name="Shape 1"/>
          <p:cNvSpPr/>
          <p:nvPr/>
        </p:nvSpPr>
        <p:spPr>
          <a:xfrm>
            <a:off x="0" y="6473952"/>
            <a:ext cx="12191695" cy="36576"/>
          </a:xfrm>
          <a:prstGeom prst="rect">
            <a:avLst/>
          </a:prstGeom>
          <a:solidFill>
            <a:srgbClr val="8B5A2B"/>
          </a:solidFill>
          <a:ln/>
        </p:spPr>
      </p:sp>
      <p:sp>
        <p:nvSpPr>
          <p:cNvPr id="5" name="Text 2"/>
          <p:cNvSpPr/>
          <p:nvPr/>
        </p:nvSpPr>
        <p:spPr>
          <a:xfrm>
            <a:off x="548640" y="6547104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7360"/>
                </a:solidFill>
              </a:rPr>
              <a:t>Безопасность детей на каникулах · Дорога · 2026/27</a:t>
            </a:r>
            <a:endParaRPr lang="en-US" sz="1100" dirty="0"/>
          </a:p>
        </p:txBody>
      </p:sp>
      <p:sp>
        <p:nvSpPr>
          <p:cNvPr id="6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7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400" dirty="0">
                <a:solidFill>
                  <a:srgbClr val="8A7360"/>
                </a:solidFill>
              </a:defRPr>
            </a:lvl1pPr>
          </a:lstStyle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B">
    <p:bg>
      <p:bgPr>
        <a:solidFill>
          <a:srgbClr val="FFF7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93712537-5989-58f1-97cf-3125139d8776/scratchpad/out/_img/leaves_B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81160" y="73152"/>
            <a:ext cx="2743200" cy="162763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BEBD3"/>
          </a:solidFill>
          <a:ln/>
        </p:spPr>
      </p:sp>
      <p:sp>
        <p:nvSpPr>
          <p:cNvPr id="4" name="Shape 1"/>
          <p:cNvSpPr/>
          <p:nvPr/>
        </p:nvSpPr>
        <p:spPr>
          <a:xfrm>
            <a:off x="0" y="6473952"/>
            <a:ext cx="12191695" cy="36576"/>
          </a:xfrm>
          <a:prstGeom prst="rect">
            <a:avLst/>
          </a:prstGeom>
          <a:solidFill>
            <a:srgbClr val="8B5A2B"/>
          </a:solidFill>
          <a:ln/>
        </p:spPr>
      </p:sp>
      <p:sp>
        <p:nvSpPr>
          <p:cNvPr id="5" name="Text 2"/>
          <p:cNvSpPr/>
          <p:nvPr/>
        </p:nvSpPr>
        <p:spPr>
          <a:xfrm>
            <a:off x="548640" y="6547104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7360"/>
                </a:solidFill>
              </a:rPr>
              <a:t>Безопасность детей на каникулах · Дорога · 2026/27</a:t>
            </a:r>
            <a:endParaRPr lang="en-US" sz="1100" dirty="0"/>
          </a:p>
        </p:txBody>
      </p:sp>
      <p:sp>
        <p:nvSpPr>
          <p:cNvPr id="6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7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400" dirty="0">
                <a:solidFill>
                  <a:srgbClr val="8A7360"/>
                </a:solidFill>
              </a:defRPr>
            </a:lvl1pPr>
          </a:lstStyle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C">
    <p:bg>
      <p:bgPr>
        <a:solidFill>
          <a:srgbClr val="FFF7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93712537-5989-58f1-97cf-3125139d8776/scratchpad/out/_img/leaves_C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81160" y="73152"/>
            <a:ext cx="2743200" cy="162763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FBEBD3"/>
          </a:solidFill>
          <a:ln/>
        </p:spPr>
      </p:sp>
      <p:sp>
        <p:nvSpPr>
          <p:cNvPr id="4" name="Shape 1"/>
          <p:cNvSpPr/>
          <p:nvPr/>
        </p:nvSpPr>
        <p:spPr>
          <a:xfrm>
            <a:off x="0" y="6473952"/>
            <a:ext cx="12191695" cy="36576"/>
          </a:xfrm>
          <a:prstGeom prst="rect">
            <a:avLst/>
          </a:prstGeom>
          <a:solidFill>
            <a:srgbClr val="8B5A2B"/>
          </a:solidFill>
          <a:ln/>
        </p:spPr>
      </p:sp>
      <p:sp>
        <p:nvSpPr>
          <p:cNvPr id="5" name="Text 2"/>
          <p:cNvSpPr/>
          <p:nvPr/>
        </p:nvSpPr>
        <p:spPr>
          <a:xfrm>
            <a:off x="548640" y="6547104"/>
            <a:ext cx="9144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A7360"/>
                </a:solidFill>
              </a:rPr>
              <a:t>Безопасность детей на каникулах · Дорога · 2026/27</a:t>
            </a:r>
            <a:endParaRPr lang="en-US" sz="1100" dirty="0"/>
          </a:p>
        </p:txBody>
      </p:sp>
      <p:sp>
        <p:nvSpPr>
          <p:cNvPr id="6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7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400" dirty="0">
                <a:solidFill>
                  <a:srgbClr val="8A7360"/>
                </a:solidFill>
              </a:defRPr>
            </a:lvl1pPr>
          </a:lstStyle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етка"/>
          <p:cNvSpPr/>
          <p:nvPr/>
        </p:nvSpPr>
        <p:spPr>
          <a:xfrm>
            <a:off x="731520" y="868680"/>
            <a:ext cx="3291840" cy="4572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Метка (текст)"/>
          <p:cNvSpPr txBox="1"/>
          <p:nvPr/>
        </p:nvSpPr>
        <p:spPr>
          <a:xfrm>
            <a:off x="731520" y="86868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КАНИКУЛЫ 2026/2027</a:t>
            </a:r>
            <a:endParaRPr lang="en-US" sz="1400" dirty="0"/>
          </a:p>
        </p:txBody>
      </p:sp>
      <p:sp>
        <p:nvSpPr>
          <p:cNvPr id="4" name="Заголовок"/>
          <p:cNvSpPr txBox="1"/>
          <p:nvPr/>
        </p:nvSpPr>
        <p:spPr>
          <a:xfrm>
            <a:off x="731520" y="1600200"/>
            <a:ext cx="64008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chemeClr val="tx1"/>
                </a:solidFill>
              </a:rPr>
              <a:t>Безопасность детей на каникулах</a:t>
            </a:r>
            <a:endParaRPr lang="en-US" sz="4400" dirty="0"/>
          </a:p>
        </p:txBody>
      </p:sp>
      <p:sp>
        <p:nvSpPr>
          <p:cNvPr id="5" name="Подзаголовок"/>
          <p:cNvSpPr txBox="1"/>
          <p:nvPr/>
        </p:nvSpPr>
        <p:spPr>
          <a:xfrm>
            <a:off x="731520" y="3063240"/>
            <a:ext cx="630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2"/>
                </a:solidFill>
              </a:rPr>
              <a:t>Дорога: светоотражатели, самокаты, электросамокаты и переход по светофору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02</a:t>
            </a:r>
            <a:endParaRPr lang="en-US" sz="2200" dirty="0"/>
          </a:p>
        </p:txBody>
      </p:sp>
      <p:sp>
        <p:nvSpPr>
          <p:cNvPr id="4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Цели и план разбора</a:t>
            </a:r>
            <a:endParaRPr lang="en-US" sz="2800" dirty="0"/>
          </a:p>
        </p:txBody>
      </p:sp>
      <p:sp>
        <p:nvSpPr>
          <p:cNvPr id="5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7360"/>
                </a:solidFill>
              </a:rPr>
              <a:t>Что хотим понять и решить перед каникулами</a:t>
            </a:r>
            <a:endParaRPr lang="en-US" sz="1400" dirty="0"/>
          </a:p>
        </p:txBody>
      </p:sp>
      <p:sp>
        <p:nvSpPr>
          <p:cNvPr id="6" name="Цель 1 (фон)"/>
          <p:cNvSpPr/>
          <p:nvPr/>
        </p:nvSpPr>
        <p:spPr>
          <a:xfrm>
            <a:off x="548640" y="1600200"/>
            <a:ext cx="3474720" cy="2057400"/>
          </a:xfrm>
          <a:prstGeom prst="roundRect">
            <a:avLst>
              <a:gd name="adj" fmla="val 7111"/>
            </a:avLst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7" name="Номер 1"/>
          <p:cNvSpPr/>
          <p:nvPr/>
        </p:nvSpPr>
        <p:spPr>
          <a:xfrm>
            <a:off x="731520" y="1783080"/>
            <a:ext cx="566928" cy="56692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Номер 1 (текст)"/>
          <p:cNvSpPr txBox="1"/>
          <p:nvPr/>
        </p:nvSpPr>
        <p:spPr>
          <a:xfrm>
            <a:off x="731520" y="17830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1</a:t>
            </a:r>
            <a:endParaRPr lang="en-US" sz="2200" dirty="0"/>
          </a:p>
        </p:txBody>
      </p:sp>
      <p:sp>
        <p:nvSpPr>
          <p:cNvPr id="9" name="Цель 1 (заголовок)"/>
          <p:cNvSpPr txBox="1"/>
          <p:nvPr/>
        </p:nvSpPr>
        <p:spPr>
          <a:xfrm>
            <a:off x="1463040" y="1728216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Увидеть риски</a:t>
            </a:r>
            <a:endParaRPr lang="en-US" sz="1800" dirty="0"/>
          </a:p>
        </p:txBody>
      </p:sp>
      <p:sp>
        <p:nvSpPr>
          <p:cNvPr id="10" name="Цель 1 (текст)"/>
          <p:cNvSpPr txBox="1"/>
          <p:nvPr/>
        </p:nvSpPr>
        <p:spPr>
          <a:xfrm>
            <a:off x="1463040" y="2221992"/>
            <a:ext cx="23317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где и когда ребёнок на дороге наиболее уязвим</a:t>
            </a:r>
            <a:endParaRPr lang="en-US" sz="1500" dirty="0"/>
          </a:p>
        </p:txBody>
      </p:sp>
      <p:sp>
        <p:nvSpPr>
          <p:cNvPr id="11" name="Цель 2 (фон)"/>
          <p:cNvSpPr/>
          <p:nvPr/>
        </p:nvSpPr>
        <p:spPr>
          <a:xfrm>
            <a:off x="4206240" y="1600200"/>
            <a:ext cx="3474720" cy="2057400"/>
          </a:xfrm>
          <a:prstGeom prst="roundRect">
            <a:avLst>
              <a:gd name="adj" fmla="val 7111"/>
            </a:avLst>
          </a:prstGeom>
          <a:solidFill>
            <a:srgbClr val="F8EAE7"/>
          </a:solidFill>
          <a:ln w="12700">
            <a:solidFill>
              <a:srgbClr val="F8EAE7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2" name="Номер 2"/>
          <p:cNvSpPr/>
          <p:nvPr/>
        </p:nvSpPr>
        <p:spPr>
          <a:xfrm>
            <a:off x="4389120" y="1783080"/>
            <a:ext cx="566928" cy="56692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Номер 2 (текст)"/>
          <p:cNvSpPr txBox="1"/>
          <p:nvPr/>
        </p:nvSpPr>
        <p:spPr>
          <a:xfrm>
            <a:off x="4389120" y="17830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2</a:t>
            </a:r>
            <a:endParaRPr lang="en-US" sz="2200" dirty="0"/>
          </a:p>
        </p:txBody>
      </p:sp>
      <p:sp>
        <p:nvSpPr>
          <p:cNvPr id="14" name="Цель 2 (заголовок)"/>
          <p:cNvSpPr txBox="1"/>
          <p:nvPr/>
        </p:nvSpPr>
        <p:spPr>
          <a:xfrm>
            <a:off x="5120640" y="1728216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2"/>
                </a:solidFill>
              </a:rPr>
              <a:t>Дать правила</a:t>
            </a:r>
            <a:endParaRPr lang="en-US" sz="1800" dirty="0"/>
          </a:p>
        </p:txBody>
      </p:sp>
      <p:sp>
        <p:nvSpPr>
          <p:cNvPr id="15" name="Цель 2 (текст)"/>
          <p:cNvSpPr txBox="1"/>
          <p:nvPr/>
        </p:nvSpPr>
        <p:spPr>
          <a:xfrm>
            <a:off x="5120640" y="2221992"/>
            <a:ext cx="23317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короткие и понятные правила для детей и родителей</a:t>
            </a:r>
            <a:endParaRPr lang="en-US" sz="1500" dirty="0"/>
          </a:p>
        </p:txBody>
      </p:sp>
      <p:sp>
        <p:nvSpPr>
          <p:cNvPr id="16" name="Цель 3 (фон)"/>
          <p:cNvSpPr/>
          <p:nvPr/>
        </p:nvSpPr>
        <p:spPr>
          <a:xfrm>
            <a:off x="548640" y="3840480"/>
            <a:ext cx="3474720" cy="2057400"/>
          </a:xfrm>
          <a:prstGeom prst="roundRect">
            <a:avLst>
              <a:gd name="adj" fmla="val 7111"/>
            </a:avLst>
          </a:prstGeom>
          <a:solidFill>
            <a:srgbClr val="F1F3E8"/>
          </a:solidFill>
          <a:ln w="12700">
            <a:solidFill>
              <a:srgbClr val="F1F3E8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7" name="Номер 3"/>
          <p:cNvSpPr/>
          <p:nvPr/>
        </p:nvSpPr>
        <p:spPr>
          <a:xfrm>
            <a:off x="731520" y="4023360"/>
            <a:ext cx="566928" cy="56692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8" name="Номер 3 (текст)"/>
          <p:cNvSpPr txBox="1"/>
          <p:nvPr/>
        </p:nvSpPr>
        <p:spPr>
          <a:xfrm>
            <a:off x="731520" y="40233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3</a:t>
            </a:r>
            <a:endParaRPr lang="en-US" sz="2200" dirty="0"/>
          </a:p>
        </p:txBody>
      </p:sp>
      <p:sp>
        <p:nvSpPr>
          <p:cNvPr id="19" name="Цель 3 (заголовок)"/>
          <p:cNvSpPr txBox="1"/>
          <p:nvPr/>
        </p:nvSpPr>
        <p:spPr>
          <a:xfrm>
            <a:off x="1463040" y="3968496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3"/>
                </a:solidFill>
              </a:rPr>
              <a:t>Распределить задачи</a:t>
            </a:r>
            <a:endParaRPr lang="en-US" sz="1800" dirty="0"/>
          </a:p>
        </p:txBody>
      </p:sp>
      <p:sp>
        <p:nvSpPr>
          <p:cNvPr id="20" name="Цель 3 (текст)"/>
          <p:cNvSpPr txBox="1"/>
          <p:nvPr/>
        </p:nvSpPr>
        <p:spPr>
          <a:xfrm>
            <a:off x="1463040" y="4462272"/>
            <a:ext cx="23317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кто и что делает до начала каникул</a:t>
            </a:r>
            <a:endParaRPr lang="en-US" sz="1500" dirty="0"/>
          </a:p>
        </p:txBody>
      </p:sp>
      <p:sp>
        <p:nvSpPr>
          <p:cNvPr id="21" name="Цель 4 (фон)"/>
          <p:cNvSpPr/>
          <p:nvPr/>
        </p:nvSpPr>
        <p:spPr>
          <a:xfrm>
            <a:off x="4206240" y="3840480"/>
            <a:ext cx="3474720" cy="2057400"/>
          </a:xfrm>
          <a:prstGeom prst="roundRect">
            <a:avLst>
              <a:gd name="adj" fmla="val 7111"/>
            </a:avLst>
          </a:prstGeom>
          <a:solidFill>
            <a:srgbClr val="E6F1EF"/>
          </a:solidFill>
          <a:ln w="12700">
            <a:solidFill>
              <a:srgbClr val="E6F1EF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22" name="Номер 4"/>
          <p:cNvSpPr/>
          <p:nvPr/>
        </p:nvSpPr>
        <p:spPr>
          <a:xfrm>
            <a:off x="4389120" y="4023360"/>
            <a:ext cx="566928" cy="566928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3" name="Номер 4 (текст)"/>
          <p:cNvSpPr txBox="1"/>
          <p:nvPr/>
        </p:nvSpPr>
        <p:spPr>
          <a:xfrm>
            <a:off x="4389120" y="402336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4</a:t>
            </a:r>
            <a:endParaRPr lang="en-US" sz="2200" dirty="0"/>
          </a:p>
        </p:txBody>
      </p:sp>
      <p:sp>
        <p:nvSpPr>
          <p:cNvPr id="24" name="Цель 4 (заголовок)"/>
          <p:cNvSpPr txBox="1"/>
          <p:nvPr/>
        </p:nvSpPr>
        <p:spPr>
          <a:xfrm>
            <a:off x="5120640" y="3968496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4"/>
                </a:solidFill>
              </a:rPr>
              <a:t>Проверить итог</a:t>
            </a:r>
            <a:endParaRPr lang="en-US" sz="1800" dirty="0"/>
          </a:p>
        </p:txBody>
      </p:sp>
      <p:sp>
        <p:nvSpPr>
          <p:cNvPr id="25" name="Цель 4 (текст)"/>
          <p:cNvSpPr txBox="1"/>
          <p:nvPr/>
        </p:nvSpPr>
        <p:spPr>
          <a:xfrm>
            <a:off x="5120640" y="4462272"/>
            <a:ext cx="23317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контроль, отчёт и обратная связь после каникул</a:t>
            </a:r>
            <a:endParaRPr lang="en-US" sz="1500" dirty="0"/>
          </a:p>
        </p:txBody>
      </p:sp>
      <p:sp>
        <p:nvSpPr>
          <p:cNvPr id="26" name="План (фон)"/>
          <p:cNvSpPr/>
          <p:nvPr/>
        </p:nvSpPr>
        <p:spPr>
          <a:xfrm>
            <a:off x="8001000" y="1600200"/>
            <a:ext cx="3611880" cy="4297680"/>
          </a:xfrm>
          <a:prstGeom prst="roundRect">
            <a:avLst>
              <a:gd name="adj" fmla="val 4051"/>
            </a:avLst>
          </a:prstGeom>
          <a:solidFill>
            <a:srgbClr val="FFFFFF"/>
          </a:solidFill>
          <a:ln w="25400">
            <a:solidFill>
              <a:schemeClr val="accent1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27" name="План (заголовок)"/>
          <p:cNvSpPr txBox="1"/>
          <p:nvPr/>
        </p:nvSpPr>
        <p:spPr>
          <a:xfrm>
            <a:off x="8229600" y="173736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План разбора</a:t>
            </a:r>
            <a:endParaRPr lang="en-US" sz="2000" dirty="0"/>
          </a:p>
        </p:txBody>
      </p:sp>
      <p:sp>
        <p:nvSpPr>
          <p:cNvPr id="28" name="План 1 (кружок)"/>
          <p:cNvSpPr/>
          <p:nvPr/>
        </p:nvSpPr>
        <p:spPr>
          <a:xfrm>
            <a:off x="8229600" y="2386584"/>
            <a:ext cx="329184" cy="32918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9" name="План 1 (цифра)"/>
          <p:cNvSpPr txBox="1"/>
          <p:nvPr/>
        </p:nvSpPr>
        <p:spPr>
          <a:xfrm>
            <a:off x="8229600" y="238658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30" name="План 1 (текст)"/>
          <p:cNvSpPr txBox="1"/>
          <p:nvPr/>
        </p:nvSpPr>
        <p:spPr>
          <a:xfrm>
            <a:off x="8686800" y="2331720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Риски на каникулах</a:t>
            </a:r>
            <a:endParaRPr lang="en-US" sz="1500" dirty="0"/>
          </a:p>
        </p:txBody>
      </p:sp>
      <p:sp>
        <p:nvSpPr>
          <p:cNvPr id="31" name="План 2 (кружок)"/>
          <p:cNvSpPr/>
          <p:nvPr/>
        </p:nvSpPr>
        <p:spPr>
          <a:xfrm>
            <a:off x="8229600" y="2953512"/>
            <a:ext cx="329184" cy="32918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2" name="План 2 (цифра)"/>
          <p:cNvSpPr txBox="1"/>
          <p:nvPr/>
        </p:nvSpPr>
        <p:spPr>
          <a:xfrm>
            <a:off x="8229600" y="2953512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33" name="План 2 (текст)"/>
          <p:cNvSpPr txBox="1"/>
          <p:nvPr/>
        </p:nvSpPr>
        <p:spPr>
          <a:xfrm>
            <a:off x="8686800" y="2898648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Светоотражатели</a:t>
            </a:r>
            <a:endParaRPr lang="en-US" sz="1500" dirty="0"/>
          </a:p>
        </p:txBody>
      </p:sp>
      <p:sp>
        <p:nvSpPr>
          <p:cNvPr id="34" name="План 3 (кружок)"/>
          <p:cNvSpPr/>
          <p:nvPr/>
        </p:nvSpPr>
        <p:spPr>
          <a:xfrm>
            <a:off x="8229600" y="3520440"/>
            <a:ext cx="329184" cy="32918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5" name="План 3 (цифра)"/>
          <p:cNvSpPr txBox="1"/>
          <p:nvPr/>
        </p:nvSpPr>
        <p:spPr>
          <a:xfrm>
            <a:off x="8229600" y="3520440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36" name="План 3 (текст)"/>
          <p:cNvSpPr txBox="1"/>
          <p:nvPr/>
        </p:nvSpPr>
        <p:spPr>
          <a:xfrm>
            <a:off x="8686800" y="3465576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Самокаты и электросамокаты</a:t>
            </a:r>
            <a:endParaRPr lang="en-US" sz="1500" dirty="0"/>
          </a:p>
        </p:txBody>
      </p:sp>
      <p:sp>
        <p:nvSpPr>
          <p:cNvPr id="37" name="План 4 (кружок)"/>
          <p:cNvSpPr/>
          <p:nvPr/>
        </p:nvSpPr>
        <p:spPr>
          <a:xfrm>
            <a:off x="8229600" y="4087368"/>
            <a:ext cx="329184" cy="32918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8" name="План 4 (цифра)"/>
          <p:cNvSpPr txBox="1"/>
          <p:nvPr/>
        </p:nvSpPr>
        <p:spPr>
          <a:xfrm>
            <a:off x="8229600" y="40873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4</a:t>
            </a:r>
            <a:endParaRPr lang="en-US" sz="1300" dirty="0"/>
          </a:p>
        </p:txBody>
      </p:sp>
      <p:sp>
        <p:nvSpPr>
          <p:cNvPr id="39" name="План 4 (текст)"/>
          <p:cNvSpPr txBox="1"/>
          <p:nvPr/>
        </p:nvSpPr>
        <p:spPr>
          <a:xfrm>
            <a:off x="8686800" y="4032504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Сигареты и вейпы у подростков</a:t>
            </a:r>
            <a:endParaRPr lang="en-US" sz="1500" dirty="0"/>
          </a:p>
        </p:txBody>
      </p:sp>
      <p:sp>
        <p:nvSpPr>
          <p:cNvPr id="40" name="План 5 (кружок)"/>
          <p:cNvSpPr/>
          <p:nvPr/>
        </p:nvSpPr>
        <p:spPr>
          <a:xfrm>
            <a:off x="8229600" y="4654296"/>
            <a:ext cx="329184" cy="329184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41" name="План 5 (цифра)"/>
          <p:cNvSpPr txBox="1"/>
          <p:nvPr/>
        </p:nvSpPr>
        <p:spPr>
          <a:xfrm>
            <a:off x="8229600" y="4654296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5</a:t>
            </a:r>
            <a:endParaRPr lang="en-US" sz="1300" dirty="0"/>
          </a:p>
        </p:txBody>
      </p:sp>
      <p:sp>
        <p:nvSpPr>
          <p:cNvPr id="42" name="План 5 (текст)"/>
          <p:cNvSpPr txBox="1"/>
          <p:nvPr/>
        </p:nvSpPr>
        <p:spPr>
          <a:xfrm>
            <a:off x="8686800" y="4599432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Переход по светофору</a:t>
            </a:r>
            <a:endParaRPr lang="en-US" sz="1500" dirty="0"/>
          </a:p>
        </p:txBody>
      </p:sp>
      <p:sp>
        <p:nvSpPr>
          <p:cNvPr id="43" name="План 6 (кружок)"/>
          <p:cNvSpPr/>
          <p:nvPr/>
        </p:nvSpPr>
        <p:spPr>
          <a:xfrm>
            <a:off x="8229600" y="5221224"/>
            <a:ext cx="329184" cy="32918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44" name="План 6 (цифра)"/>
          <p:cNvSpPr txBox="1"/>
          <p:nvPr/>
        </p:nvSpPr>
        <p:spPr>
          <a:xfrm>
            <a:off x="8229600" y="5221224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6</a:t>
            </a:r>
            <a:endParaRPr lang="en-US" sz="1300" dirty="0"/>
          </a:p>
        </p:txBody>
      </p:sp>
      <p:sp>
        <p:nvSpPr>
          <p:cNvPr id="45" name="План 6 (текст)"/>
          <p:cNvSpPr txBox="1"/>
          <p:nvPr/>
        </p:nvSpPr>
        <p:spPr>
          <a:xfrm>
            <a:off x="8686800" y="5166360"/>
            <a:ext cx="2788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Задачи, документы, контроль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03</a:t>
            </a:r>
            <a:endParaRPr lang="en-US" sz="2200" dirty="0"/>
          </a:p>
        </p:txBody>
      </p:sp>
      <p:sp>
        <p:nvSpPr>
          <p:cNvPr id="4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Почему дорога — главный риск каникул</a:t>
            </a:r>
            <a:endParaRPr lang="en-US" sz="2800" dirty="0"/>
          </a:p>
        </p:txBody>
      </p:sp>
      <p:sp>
        <p:nvSpPr>
          <p:cNvPr id="5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7360"/>
                </a:solidFill>
              </a:rPr>
              <a:t>Методическая часть · четыре причины для особого внимания</a:t>
            </a:r>
            <a:endParaRPr lang="en-US" sz="1400" dirty="0"/>
          </a:p>
        </p:txBody>
      </p:sp>
      <p:sp>
        <p:nvSpPr>
          <p:cNvPr id="6" name="Рано темнеет (фон)"/>
          <p:cNvSpPr/>
          <p:nvPr/>
        </p:nvSpPr>
        <p:spPr>
          <a:xfrm>
            <a:off x="548640" y="1600200"/>
            <a:ext cx="5417820" cy="1851660"/>
          </a:xfrm>
          <a:prstGeom prst="roundRect">
            <a:avLst>
              <a:gd name="adj" fmla="val 7901"/>
            </a:avLst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7" name="Рано темнеет (заголовок)"/>
          <p:cNvSpPr txBox="1"/>
          <p:nvPr/>
        </p:nvSpPr>
        <p:spPr>
          <a:xfrm>
            <a:off x="777240" y="1728216"/>
            <a:ext cx="49606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Рано темнеет</a:t>
            </a:r>
            <a:endParaRPr lang="en-US" sz="2000" dirty="0"/>
          </a:p>
        </p:txBody>
      </p:sp>
      <p:sp>
        <p:nvSpPr>
          <p:cNvPr id="8" name="Рано темнеет (текст)"/>
          <p:cNvSpPr txBox="1"/>
          <p:nvPr/>
        </p:nvSpPr>
        <p:spPr>
          <a:xfrm>
            <a:off x="777240" y="2221992"/>
            <a:ext cx="4960620" cy="11201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Осенью дети возвращаются домой в сумерках. Водитель замечает пешехода без светоотражателя позже.</a:t>
            </a:r>
            <a:endParaRPr lang="en-US" sz="1800" dirty="0"/>
          </a:p>
        </p:txBody>
      </p:sp>
      <p:sp>
        <p:nvSpPr>
          <p:cNvPr id="9" name="Больше свободного времени (фон)"/>
          <p:cNvSpPr/>
          <p:nvPr/>
        </p:nvSpPr>
        <p:spPr>
          <a:xfrm>
            <a:off x="6195060" y="1600200"/>
            <a:ext cx="5417820" cy="1851660"/>
          </a:xfrm>
          <a:prstGeom prst="roundRect">
            <a:avLst>
              <a:gd name="adj" fmla="val 7901"/>
            </a:avLst>
          </a:prstGeom>
          <a:solidFill>
            <a:srgbClr val="F8EAE7"/>
          </a:solidFill>
          <a:ln w="12700">
            <a:solidFill>
              <a:srgbClr val="F8EAE7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0" name="Больше свободного времени (заголовок)"/>
          <p:cNvSpPr txBox="1"/>
          <p:nvPr/>
        </p:nvSpPr>
        <p:spPr>
          <a:xfrm>
            <a:off x="6423660" y="1728216"/>
            <a:ext cx="49606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Больше свободного времени</a:t>
            </a:r>
            <a:endParaRPr lang="en-US" sz="2000" dirty="0"/>
          </a:p>
        </p:txBody>
      </p:sp>
      <p:sp>
        <p:nvSpPr>
          <p:cNvPr id="11" name="Больше свободного времени (текст)"/>
          <p:cNvSpPr txBox="1"/>
          <p:nvPr/>
        </p:nvSpPr>
        <p:spPr>
          <a:xfrm>
            <a:off x="6423660" y="2221992"/>
            <a:ext cx="4960620" cy="11201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Дети дольше гуляют без взрослых: двор, дорога, компании подростков.</a:t>
            </a:r>
            <a:endParaRPr lang="en-US" sz="1800" dirty="0"/>
          </a:p>
        </p:txBody>
      </p:sp>
      <p:sp>
        <p:nvSpPr>
          <p:cNvPr id="12" name="Новые виды транспорта (фон)"/>
          <p:cNvSpPr/>
          <p:nvPr/>
        </p:nvSpPr>
        <p:spPr>
          <a:xfrm>
            <a:off x="548640" y="3680460"/>
            <a:ext cx="5417820" cy="1851660"/>
          </a:xfrm>
          <a:prstGeom prst="roundRect">
            <a:avLst>
              <a:gd name="adj" fmla="val 7901"/>
            </a:avLst>
          </a:prstGeom>
          <a:solidFill>
            <a:srgbClr val="F1F3E8"/>
          </a:solidFill>
          <a:ln w="12700">
            <a:solidFill>
              <a:srgbClr val="F1F3E8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3" name="Новые виды транспорта (заголовок)"/>
          <p:cNvSpPr txBox="1"/>
          <p:nvPr/>
        </p:nvSpPr>
        <p:spPr>
          <a:xfrm>
            <a:off x="777240" y="3808476"/>
            <a:ext cx="49606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Новые виды транспорта</a:t>
            </a:r>
            <a:endParaRPr lang="en-US" sz="2000" dirty="0"/>
          </a:p>
        </p:txBody>
      </p:sp>
      <p:sp>
        <p:nvSpPr>
          <p:cNvPr id="14" name="Новые виды транспорта (текст)"/>
          <p:cNvSpPr txBox="1"/>
          <p:nvPr/>
        </p:nvSpPr>
        <p:spPr>
          <a:xfrm>
            <a:off x="777240" y="4302252"/>
            <a:ext cx="4960620" cy="11201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Самокаты и электросамокаты быстрее, чем кажется. Дети переоценивают свои навыки.</a:t>
            </a:r>
            <a:endParaRPr lang="en-US" sz="1800" dirty="0"/>
          </a:p>
        </p:txBody>
      </p:sp>
      <p:sp>
        <p:nvSpPr>
          <p:cNvPr id="15" name="Отвлечение (фон)"/>
          <p:cNvSpPr/>
          <p:nvPr/>
        </p:nvSpPr>
        <p:spPr>
          <a:xfrm>
            <a:off x="6195060" y="3680460"/>
            <a:ext cx="5417820" cy="1851660"/>
          </a:xfrm>
          <a:prstGeom prst="roundRect">
            <a:avLst>
              <a:gd name="adj" fmla="val 7901"/>
            </a:avLst>
          </a:prstGeom>
          <a:solidFill>
            <a:srgbClr val="E6F1EF"/>
          </a:solidFill>
          <a:ln w="12700">
            <a:solidFill>
              <a:srgbClr val="E6F1EF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6" name="Отвлечение (заголовок)"/>
          <p:cNvSpPr txBox="1"/>
          <p:nvPr/>
        </p:nvSpPr>
        <p:spPr>
          <a:xfrm>
            <a:off x="6423660" y="3808476"/>
            <a:ext cx="49606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4"/>
                </a:solidFill>
              </a:rPr>
              <a:t>Отвлечение</a:t>
            </a:r>
            <a:endParaRPr lang="en-US" sz="2000" dirty="0"/>
          </a:p>
        </p:txBody>
      </p:sp>
      <p:sp>
        <p:nvSpPr>
          <p:cNvPr id="17" name="Отвлечение (текст)"/>
          <p:cNvSpPr txBox="1"/>
          <p:nvPr/>
        </p:nvSpPr>
        <p:spPr>
          <a:xfrm>
            <a:off x="6423660" y="4302252"/>
            <a:ext cx="4960620" cy="11201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chemeClr val="tx1"/>
                </a:solidFill>
              </a:rPr>
              <a:t>Наушники, телефон, разговор: ребёнок не слышит и не видит приближающийся транспорт.</a:t>
            </a:r>
            <a:endParaRPr lang="en-US" sz="1800" dirty="0"/>
          </a:p>
        </p:txBody>
      </p:sp>
      <p:sp>
        <p:nvSpPr>
          <p:cNvPr id="18" name="Вывод (фон)"/>
          <p:cNvSpPr/>
          <p:nvPr/>
        </p:nvSpPr>
        <p:spPr>
          <a:xfrm>
            <a:off x="548640" y="5687568"/>
            <a:ext cx="11064240" cy="621792"/>
          </a:xfrm>
          <a:prstGeom prst="roundRect">
            <a:avLst>
              <a:gd name="adj" fmla="val 20588"/>
            </a:avLst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9" name="Вывод (значок)"/>
          <p:cNvSpPr/>
          <p:nvPr/>
        </p:nvSpPr>
        <p:spPr>
          <a:xfrm>
            <a:off x="731520" y="5797296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0" name="Вывод (знак)"/>
          <p:cNvSpPr txBox="1"/>
          <p:nvPr/>
        </p:nvSpPr>
        <p:spPr>
          <a:xfrm>
            <a:off x="731520" y="579729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!</a:t>
            </a:r>
            <a:endParaRPr lang="en-US" sz="1800" dirty="0"/>
          </a:p>
        </p:txBody>
      </p:sp>
      <p:sp>
        <p:nvSpPr>
          <p:cNvPr id="21" name="Вывод (текст)"/>
          <p:cNvSpPr txBox="1"/>
          <p:nvPr/>
        </p:nvSpPr>
        <p:spPr>
          <a:xfrm>
            <a:off x="1325880" y="5687568"/>
            <a:ext cx="10058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Принцип: короткие правила, одинаковые для всех классов, и ответственный взрослый рядом — родитель.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04</a:t>
            </a:r>
            <a:endParaRPr lang="en-US" sz="2200" dirty="0"/>
          </a:p>
        </p:txBody>
      </p:sp>
      <p:sp>
        <p:nvSpPr>
          <p:cNvPr id="4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Светоотражатели в тёмное время</a:t>
            </a:r>
            <a:endParaRPr lang="en-US" sz="2800" dirty="0"/>
          </a:p>
        </p:txBody>
      </p:sp>
      <p:sp>
        <p:nvSpPr>
          <p:cNvPr id="5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7360"/>
                </a:solidFill>
              </a:rPr>
              <a:t>Методическая часть · что требуют Правила и что делает школа</a:t>
            </a:r>
            <a:endParaRPr lang="en-US" sz="1400" dirty="0"/>
          </a:p>
        </p:txBody>
      </p:sp>
      <p:graphicFrame>
        <p:nvGraphicFramePr>
          <p:cNvPr id="5" name="Таблиц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64240" cy="914400"/>
        </p:xfrm>
        <a:graphic>
          <a:graphicData uri="http://schemas.openxmlformats.org/drawingml/2006/table">
            <a:tbl>
              <a:tblPr/>
              <a:tblGrid>
                <a:gridCol w="3017520"/>
                <a:gridCol w="4206240"/>
                <a:gridCol w="384048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Ситуация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402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говорят Правила дорожного движения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402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делаем в школе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402F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B540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 населённом пункте, темнота или плохая видимость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AE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Пешеходам рекомендуется иметь при себе предметы со световозвращающими элементами (п. 4.1)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AE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Просим родителей: светоотражатель — обязательная часть детской одежды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AE7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B540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Вне населённого пункта: обочина или край проезжей части, темнота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Иметь световозвращающие элементы обязательно, и водители должны их видеть (п. 4.1)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Особое внимание детям, которые возвращаются домой из пригородов и посёлков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B540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Как носить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AE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Элемент должен быть виден водителю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AE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Крепим на рюкзак, рукав и куртку на разной высоте, не прячем под одежду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AE7"/>
                    </a:solidFill>
                  </a:tcPr>
                </a:tc>
              </a:tr>
            </a:tbl>
          </a:graphicData>
        </a:graphic>
      </p:graphicFrame>
      <p:sp>
        <p:nvSpPr>
          <p:cNvPr id="7" name="Вывод (фон)"/>
          <p:cNvSpPr/>
          <p:nvPr/>
        </p:nvSpPr>
        <p:spPr>
          <a:xfrm>
            <a:off x="548640" y="5486400"/>
            <a:ext cx="11064240" cy="621792"/>
          </a:xfrm>
          <a:prstGeom prst="roundRect">
            <a:avLst>
              <a:gd name="adj" fmla="val 20588"/>
            </a:avLst>
          </a:prstGeom>
          <a:solidFill>
            <a:srgbClr val="F1F3E8"/>
          </a:solidFill>
          <a:ln w="12700">
            <a:solidFill>
              <a:srgbClr val="F1F3E8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8" name="Вывод (значок)"/>
          <p:cNvSpPr/>
          <p:nvPr/>
        </p:nvSpPr>
        <p:spPr>
          <a:xfrm>
            <a:off x="731520" y="5596128"/>
            <a:ext cx="402336" cy="402336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9" name="Вывод (знак)"/>
          <p:cNvSpPr txBox="1"/>
          <p:nvPr/>
        </p:nvSpPr>
        <p:spPr>
          <a:xfrm>
            <a:off x="731520" y="559612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!</a:t>
            </a:r>
            <a:endParaRPr lang="en-US" sz="1800" dirty="0"/>
          </a:p>
        </p:txBody>
      </p:sp>
      <p:sp>
        <p:nvSpPr>
          <p:cNvPr id="10" name="Вывод (текст)"/>
          <p:cNvSpPr txBox="1"/>
          <p:nvPr/>
        </p:nvSpPr>
        <p:spPr>
          <a:xfrm>
            <a:off x="1325880" y="5486400"/>
            <a:ext cx="10058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Идея акции «Заметный пешеход»: светоотражатели можно сделать на классном часе вместе с отрядом ЮИД.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05</a:t>
            </a:r>
            <a:endParaRPr lang="en-US" sz="2200" dirty="0"/>
          </a:p>
        </p:txBody>
      </p:sp>
      <p:sp>
        <p:nvSpPr>
          <p:cNvPr id="4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Самокаты и электросамокаты</a:t>
            </a:r>
            <a:endParaRPr lang="en-US" sz="2800" dirty="0"/>
          </a:p>
        </p:txBody>
      </p:sp>
      <p:sp>
        <p:nvSpPr>
          <p:cNvPr id="5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7360"/>
                </a:solidFill>
              </a:rPr>
              <a:t>Методическая часть · кто и где может ехать</a:t>
            </a:r>
            <a:endParaRPr lang="en-US" sz="1400" dirty="0"/>
          </a:p>
        </p:txBody>
      </p:sp>
      <p:sp>
        <p:nvSpPr>
          <p:cNvPr id="6" name="Показатель 25 км/ч (фон)"/>
          <p:cNvSpPr/>
          <p:nvPr/>
        </p:nvSpPr>
        <p:spPr>
          <a:xfrm>
            <a:off x="548640" y="1554480"/>
            <a:ext cx="3566160" cy="137160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 w="25400">
            <a:solidFill>
              <a:schemeClr val="accent1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7" name="Показатель 25 км/ч"/>
          <p:cNvSpPr txBox="1"/>
          <p:nvPr/>
        </p:nvSpPr>
        <p:spPr>
          <a:xfrm>
            <a:off x="685800" y="1664208"/>
            <a:ext cx="3291840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chemeClr val="accent1"/>
                </a:solidFill>
              </a:rPr>
              <a:t>25 км/ч</a:t>
            </a:r>
            <a:endParaRPr lang="en-US" sz="3800" dirty="0"/>
          </a:p>
        </p:txBody>
      </p:sp>
      <p:sp>
        <p:nvSpPr>
          <p:cNvPr id="8" name="Показатель 25 км/ч (подпись)"/>
          <p:cNvSpPr txBox="1"/>
          <p:nvPr/>
        </p:nvSpPr>
        <p:spPr>
          <a:xfrm>
            <a:off x="731520" y="230886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максимальная скорость движения на СИМ</a:t>
            </a:r>
            <a:endParaRPr lang="en-US" sz="1500" dirty="0"/>
          </a:p>
        </p:txBody>
      </p:sp>
      <p:sp>
        <p:nvSpPr>
          <p:cNvPr id="9" name="Показатель 14 лет (фон)"/>
          <p:cNvSpPr/>
          <p:nvPr/>
        </p:nvSpPr>
        <p:spPr>
          <a:xfrm>
            <a:off x="4297680" y="1554480"/>
            <a:ext cx="3566160" cy="137160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 w="254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0" name="Показатель 14 лет"/>
          <p:cNvSpPr txBox="1"/>
          <p:nvPr/>
        </p:nvSpPr>
        <p:spPr>
          <a:xfrm>
            <a:off x="4434840" y="1664208"/>
            <a:ext cx="3291840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chemeClr val="accent2"/>
                </a:solidFill>
              </a:rPr>
              <a:t>14 лет</a:t>
            </a:r>
            <a:endParaRPr lang="en-US" sz="3800" dirty="0"/>
          </a:p>
        </p:txBody>
      </p:sp>
      <p:sp>
        <p:nvSpPr>
          <p:cNvPr id="11" name="Показатель 14 лет (подпись)"/>
          <p:cNvSpPr txBox="1"/>
          <p:nvPr/>
        </p:nvSpPr>
        <p:spPr>
          <a:xfrm>
            <a:off x="4480560" y="230886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с этого возраста возможен выезд на дорогу при условиях Правил</a:t>
            </a:r>
            <a:endParaRPr lang="en-US" sz="1500" dirty="0"/>
          </a:p>
        </p:txBody>
      </p:sp>
      <p:sp>
        <p:nvSpPr>
          <p:cNvPr id="12" name="Показатель 7 лет (фон)"/>
          <p:cNvSpPr/>
          <p:nvPr/>
        </p:nvSpPr>
        <p:spPr>
          <a:xfrm>
            <a:off x="8046720" y="1554480"/>
            <a:ext cx="3566160" cy="137160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 w="25400">
            <a:solidFill>
              <a:schemeClr val="accent4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3" name="Показатель 7 лет"/>
          <p:cNvSpPr txBox="1"/>
          <p:nvPr/>
        </p:nvSpPr>
        <p:spPr>
          <a:xfrm>
            <a:off x="8183880" y="1664208"/>
            <a:ext cx="3291840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chemeClr val="accent4"/>
                </a:solidFill>
              </a:rPr>
              <a:t>7 лет</a:t>
            </a:r>
            <a:endParaRPr lang="en-US" sz="3800" dirty="0"/>
          </a:p>
        </p:txBody>
      </p:sp>
      <p:sp>
        <p:nvSpPr>
          <p:cNvPr id="14" name="Показатель 7 лет (подпись)"/>
          <p:cNvSpPr txBox="1"/>
          <p:nvPr/>
        </p:nvSpPr>
        <p:spPr>
          <a:xfrm>
            <a:off x="8229600" y="2308860"/>
            <a:ext cx="3200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до этого возраста — только в пешеходной зоне и с взрослыми</a:t>
            </a:r>
            <a:endParaRPr lang="en-US" sz="1500" dirty="0"/>
          </a:p>
        </p:txBody>
      </p:sp>
      <p:graphicFrame>
        <p:nvGraphicFramePr>
          <p:cNvPr id="6" name="Таблица возрастов СИМ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108960"/>
          <a:ext cx="1106424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92354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Возраст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8B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Где можно ехать (раздел 24 Правил, п. 24.1–24.6)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8B3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7A8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 7 лет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Тротуары, пешеходные и велопешеходные дорожки — только в сопровождении взрослого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7A8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7–14 лет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 же места без сопровождения. Выезд на проезжую часть запрещён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b="1" dirty="0">
                          <a:solidFill>
                            <a:srgbClr val="7A8B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 14 лет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6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Велодорожки; при их отсутствии — тротуар, обочина или правый край проезжей части при условиях Правил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E8"/>
                    </a:solidFill>
                  </a:tcPr>
                </a:tc>
              </a:tr>
            </a:tbl>
          </a:graphicData>
        </a:graphic>
      </p:graphicFrame>
      <p:sp>
        <p:nvSpPr>
          <p:cNvPr id="16" name="Вывод (фон)"/>
          <p:cNvSpPr/>
          <p:nvPr/>
        </p:nvSpPr>
        <p:spPr>
          <a:xfrm>
            <a:off x="548640" y="5532120"/>
            <a:ext cx="11064240" cy="749808"/>
          </a:xfrm>
          <a:prstGeom prst="roundRect">
            <a:avLst>
              <a:gd name="adj" fmla="val 17073"/>
            </a:avLst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7" name="Вывод (значок)"/>
          <p:cNvSpPr/>
          <p:nvPr/>
        </p:nvSpPr>
        <p:spPr>
          <a:xfrm>
            <a:off x="731520" y="5705856"/>
            <a:ext cx="402336" cy="40233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8" name="Вывод (знак)"/>
          <p:cNvSpPr txBox="1"/>
          <p:nvPr/>
        </p:nvSpPr>
        <p:spPr>
          <a:xfrm>
            <a:off x="731520" y="570585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!</a:t>
            </a:r>
            <a:endParaRPr lang="en-US" sz="1800" dirty="0"/>
          </a:p>
        </p:txBody>
      </p:sp>
      <p:sp>
        <p:nvSpPr>
          <p:cNvPr id="19" name="Вывод (текст)"/>
          <p:cNvSpPr txBox="1"/>
          <p:nvPr/>
        </p:nvSpPr>
        <p:spPr>
          <a:xfrm>
            <a:off x="1325880" y="5532120"/>
            <a:ext cx="100584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Проезжую часть пересекаем пешком, ведя самокат. Шлем и защита Правилами не обязательны, но мы настоятельно рекомендуем их.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06</a:t>
            </a:r>
            <a:endParaRPr lang="en-US" sz="2200" dirty="0"/>
          </a:p>
        </p:txBody>
      </p:sp>
      <p:sp>
        <p:nvSpPr>
          <p:cNvPr id="4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Сигареты и вейпы у подростков</a:t>
            </a:r>
            <a:endParaRPr lang="en-US" sz="2800" dirty="0"/>
          </a:p>
        </p:txBody>
      </p:sp>
      <p:sp>
        <p:nvSpPr>
          <p:cNvPr id="5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7360"/>
                </a:solidFill>
              </a:rPr>
              <a:t>Методическая часть · правила и работа школы</a:t>
            </a:r>
            <a:endParaRPr lang="en-US" sz="1400" dirty="0"/>
          </a:p>
        </p:txBody>
      </p:sp>
      <p:sp>
        <p:nvSpPr>
          <p:cNvPr id="6" name="Что говорит закон (фон)"/>
          <p:cNvSpPr/>
          <p:nvPr/>
        </p:nvSpPr>
        <p:spPr>
          <a:xfrm>
            <a:off x="548640" y="1600200"/>
            <a:ext cx="5417820" cy="3931920"/>
          </a:xfrm>
          <a:prstGeom prst="roundRect">
            <a:avLst>
              <a:gd name="adj" fmla="val 3721"/>
            </a:avLst>
          </a:prstGeom>
          <a:solidFill>
            <a:srgbClr val="F8EAE7"/>
          </a:solidFill>
          <a:ln w="12700">
            <a:solidFill>
              <a:srgbClr val="F8EAE7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7" name="Что говорит закон (заголовок)"/>
          <p:cNvSpPr txBox="1"/>
          <p:nvPr/>
        </p:nvSpPr>
        <p:spPr>
          <a:xfrm>
            <a:off x="777240" y="1728216"/>
            <a:ext cx="49606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Что говорит закон</a:t>
            </a:r>
            <a:endParaRPr lang="en-US" sz="2000" dirty="0"/>
          </a:p>
        </p:txBody>
      </p:sp>
      <p:sp>
        <p:nvSpPr>
          <p:cNvPr id="8" name="Что говорит закон (текст)"/>
          <p:cNvSpPr txBox="1"/>
          <p:nvPr/>
        </p:nvSpPr>
        <p:spPr>
          <a:xfrm>
            <a:off x="777240" y="2221992"/>
            <a:ext cx="49606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Продажа табака и никотинсодержащей продукции несовершеннолетним запрещена (15-ФЗ)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Курение на территории школы запрещено (15-ФЗ, ст. 12)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Вовлечение подростка в курение — правонарушение (КоАП, ст. 6.23)</a:t>
            </a:r>
            <a:endParaRPr lang="en-US" sz="2000" dirty="0"/>
          </a:p>
        </p:txBody>
      </p:sp>
      <p:sp>
        <p:nvSpPr>
          <p:cNvPr id="9" name="Возможные сигналы (фон)"/>
          <p:cNvSpPr/>
          <p:nvPr/>
        </p:nvSpPr>
        <p:spPr>
          <a:xfrm>
            <a:off x="6195060" y="1600200"/>
            <a:ext cx="5417820" cy="3931920"/>
          </a:xfrm>
          <a:prstGeom prst="roundRect">
            <a:avLst>
              <a:gd name="adj" fmla="val 3721"/>
            </a:avLst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0" name="Возможные сигналы (заголовок)"/>
          <p:cNvSpPr txBox="1"/>
          <p:nvPr/>
        </p:nvSpPr>
        <p:spPr>
          <a:xfrm>
            <a:off x="6423660" y="1728216"/>
            <a:ext cx="49606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Возможные сигналы</a:t>
            </a:r>
            <a:endParaRPr lang="en-US" sz="2000" dirty="0"/>
          </a:p>
        </p:txBody>
      </p:sp>
      <p:sp>
        <p:nvSpPr>
          <p:cNvPr id="11" name="Возможные сигналы (текст)"/>
          <p:cNvSpPr txBox="1"/>
          <p:nvPr/>
        </p:nvSpPr>
        <p:spPr>
          <a:xfrm>
            <a:off x="6423660" y="2221992"/>
            <a:ext cx="49606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Запах табака или сладкий запах пара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Новые устройства и жидкости в рюкзаке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Резкая смена круга общения</a:t>
            </a:r>
            <a:endParaRPr lang="en-US" sz="20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Это повод для спокойной беседы, а не для обвинений</a:t>
            </a:r>
            <a:endParaRPr lang="en-US" sz="2000" dirty="0"/>
          </a:p>
        </p:txBody>
      </p:sp>
      <p:sp>
        <p:nvSpPr>
          <p:cNvPr id="12" name="Вывод (фон)"/>
          <p:cNvSpPr/>
          <p:nvPr/>
        </p:nvSpPr>
        <p:spPr>
          <a:xfrm>
            <a:off x="548640" y="5687568"/>
            <a:ext cx="11064240" cy="621792"/>
          </a:xfrm>
          <a:prstGeom prst="roundRect">
            <a:avLst>
              <a:gd name="adj" fmla="val 20588"/>
            </a:avLst>
          </a:prstGeom>
          <a:solidFill>
            <a:srgbClr val="E6F1EF"/>
          </a:solidFill>
          <a:ln w="12700">
            <a:solidFill>
              <a:srgbClr val="E6F1EF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3" name="Вывод (значок)"/>
          <p:cNvSpPr/>
          <p:nvPr/>
        </p:nvSpPr>
        <p:spPr>
          <a:xfrm>
            <a:off x="731520" y="5797296"/>
            <a:ext cx="402336" cy="402336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4" name="Вывод (знак)"/>
          <p:cNvSpPr txBox="1"/>
          <p:nvPr/>
        </p:nvSpPr>
        <p:spPr>
          <a:xfrm>
            <a:off x="731520" y="579729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!</a:t>
            </a:r>
            <a:endParaRPr lang="en-US" sz="1800" dirty="0"/>
          </a:p>
        </p:txBody>
      </p:sp>
      <p:sp>
        <p:nvSpPr>
          <p:cNvPr id="15" name="Вывод (текст)"/>
          <p:cNvSpPr txBox="1"/>
          <p:nvPr/>
        </p:nvSpPr>
        <p:spPr>
          <a:xfrm>
            <a:off x="1325880" y="5687568"/>
            <a:ext cx="10058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Что делаем: беседа с подростком и родителями, помощь психолога; о продаже детям сообщаем в полицию.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07</a:t>
            </a:r>
            <a:endParaRPr lang="en-US" sz="2200" dirty="0"/>
          </a:p>
        </p:txBody>
      </p:sp>
      <p:sp>
        <p:nvSpPr>
          <p:cNvPr id="4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Переход только по сигналу светофора</a:t>
            </a:r>
            <a:endParaRPr lang="en-US" sz="2800" dirty="0"/>
          </a:p>
        </p:txBody>
      </p:sp>
      <p:sp>
        <p:nvSpPr>
          <p:cNvPr id="5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7360"/>
                </a:solidFill>
              </a:rPr>
              <a:t>Методическая часть · правило четырёх шагов</a:t>
            </a:r>
            <a:endParaRPr lang="en-US" sz="1400" dirty="0"/>
          </a:p>
        </p:txBody>
      </p:sp>
      <p:sp>
        <p:nvSpPr>
          <p:cNvPr id="6" name="Светофор"/>
          <p:cNvSpPr/>
          <p:nvPr/>
        </p:nvSpPr>
        <p:spPr>
          <a:xfrm>
            <a:off x="731520" y="1600200"/>
            <a:ext cx="1371600" cy="3840480"/>
          </a:xfrm>
          <a:prstGeom prst="roundRect">
            <a:avLst>
              <a:gd name="adj" fmla="val 20000"/>
            </a:avLst>
          </a:prstGeom>
          <a:solidFill>
            <a:srgbClr val="3B2A1E"/>
          </a:solidFill>
          <a:ln w="12700">
            <a:solidFill>
              <a:srgbClr val="3B2A1E"/>
            </a:solidFill>
            <a:prstDash val="solid"/>
          </a:ln>
        </p:spPr>
      </p:sp>
      <p:sp>
        <p:nvSpPr>
          <p:cNvPr id="7" name="Сигнал 1"/>
          <p:cNvSpPr/>
          <p:nvPr/>
        </p:nvSpPr>
        <p:spPr>
          <a:xfrm>
            <a:off x="960120" y="1783080"/>
            <a:ext cx="914400" cy="914400"/>
          </a:xfrm>
          <a:prstGeom prst="ellipse">
            <a:avLst/>
          </a:prstGeom>
          <a:solidFill>
            <a:srgbClr val="D0432F"/>
          </a:solidFill>
          <a:ln w="12700">
            <a:solidFill>
              <a:srgbClr val="D0432F"/>
            </a:solidFill>
            <a:prstDash val="solid"/>
          </a:ln>
        </p:spPr>
      </p:sp>
      <p:sp>
        <p:nvSpPr>
          <p:cNvPr id="8" name="Сигнал 2"/>
          <p:cNvSpPr/>
          <p:nvPr/>
        </p:nvSpPr>
        <p:spPr>
          <a:xfrm>
            <a:off x="960120" y="2926080"/>
            <a:ext cx="914400" cy="914400"/>
          </a:xfrm>
          <a:prstGeom prst="ellipse">
            <a:avLst/>
          </a:prstGeom>
          <a:solidFill>
            <a:srgbClr val="F2B134"/>
          </a:solidFill>
          <a:ln w="12700">
            <a:solidFill>
              <a:srgbClr val="F2B134"/>
            </a:solidFill>
            <a:prstDash val="solid"/>
          </a:ln>
        </p:spPr>
      </p:sp>
      <p:sp>
        <p:nvSpPr>
          <p:cNvPr id="9" name="Сигнал 3"/>
          <p:cNvSpPr/>
          <p:nvPr/>
        </p:nvSpPr>
        <p:spPr>
          <a:xfrm>
            <a:off x="960120" y="4069080"/>
            <a:ext cx="914400" cy="914400"/>
          </a:xfrm>
          <a:prstGeom prst="ellipse">
            <a:avLst/>
          </a:prstGeom>
          <a:solidFill>
            <a:srgbClr val="5E9E4D"/>
          </a:solidFill>
          <a:ln w="12700">
            <a:solidFill>
              <a:srgbClr val="5E9E4D"/>
            </a:solidFill>
            <a:prstDash val="solid"/>
          </a:ln>
        </p:spPr>
      </p:sp>
      <p:sp>
        <p:nvSpPr>
          <p:cNvPr id="10" name="Шаг 1 (фон)"/>
          <p:cNvSpPr/>
          <p:nvPr/>
        </p:nvSpPr>
        <p:spPr>
          <a:xfrm>
            <a:off x="2606040" y="1600200"/>
            <a:ext cx="4434840" cy="1783080"/>
          </a:xfrm>
          <a:prstGeom prst="roundRect">
            <a:avLst>
              <a:gd name="adj" fmla="val 8205"/>
            </a:avLst>
          </a:prstGeom>
          <a:solidFill>
            <a:srgbClr val="F8EAE7"/>
          </a:solidFill>
          <a:ln w="12700">
            <a:solidFill>
              <a:srgbClr val="F8EAE7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1" name="Номер 1"/>
          <p:cNvSpPr/>
          <p:nvPr/>
        </p:nvSpPr>
        <p:spPr>
          <a:xfrm>
            <a:off x="2788920" y="1783080"/>
            <a:ext cx="566928" cy="566928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2" name="Номер 1 (текст)"/>
          <p:cNvSpPr txBox="1"/>
          <p:nvPr/>
        </p:nvSpPr>
        <p:spPr>
          <a:xfrm>
            <a:off x="2788920" y="17830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1</a:t>
            </a:r>
            <a:endParaRPr lang="en-US" sz="2200" dirty="0"/>
          </a:p>
        </p:txBody>
      </p:sp>
      <p:sp>
        <p:nvSpPr>
          <p:cNvPr id="13" name="Шаг 1 (заголовок)"/>
          <p:cNvSpPr txBox="1"/>
          <p:nvPr/>
        </p:nvSpPr>
        <p:spPr>
          <a:xfrm>
            <a:off x="3520440" y="1728216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Остановись</a:t>
            </a:r>
            <a:endParaRPr lang="en-US" sz="2000" dirty="0"/>
          </a:p>
        </p:txBody>
      </p:sp>
      <p:sp>
        <p:nvSpPr>
          <p:cNvPr id="14" name="Шаг 1 (текст)"/>
          <p:cNvSpPr txBox="1"/>
          <p:nvPr/>
        </p:nvSpPr>
        <p:spPr>
          <a:xfrm>
            <a:off x="3520440" y="2221992"/>
            <a:ext cx="3291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Встань у края тротуара, не на проезжей части.</a:t>
            </a:r>
            <a:endParaRPr lang="en-US" sz="1600" dirty="0"/>
          </a:p>
        </p:txBody>
      </p:sp>
      <p:sp>
        <p:nvSpPr>
          <p:cNvPr id="15" name="Шаг 2 (фон)"/>
          <p:cNvSpPr/>
          <p:nvPr/>
        </p:nvSpPr>
        <p:spPr>
          <a:xfrm>
            <a:off x="7178040" y="1600200"/>
            <a:ext cx="4434840" cy="1783080"/>
          </a:xfrm>
          <a:prstGeom prst="roundRect">
            <a:avLst>
              <a:gd name="adj" fmla="val 8205"/>
            </a:avLst>
          </a:prstGeom>
          <a:solidFill>
            <a:srgbClr val="F1F3E8"/>
          </a:solidFill>
          <a:ln w="12700">
            <a:solidFill>
              <a:srgbClr val="F1F3E8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6" name="Номер 2"/>
          <p:cNvSpPr/>
          <p:nvPr/>
        </p:nvSpPr>
        <p:spPr>
          <a:xfrm>
            <a:off x="7360920" y="1783080"/>
            <a:ext cx="566928" cy="56692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7" name="Номер 2 (текст)"/>
          <p:cNvSpPr txBox="1"/>
          <p:nvPr/>
        </p:nvSpPr>
        <p:spPr>
          <a:xfrm>
            <a:off x="7360920" y="17830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2</a:t>
            </a:r>
            <a:endParaRPr lang="en-US" sz="2200" dirty="0"/>
          </a:p>
        </p:txBody>
      </p:sp>
      <p:sp>
        <p:nvSpPr>
          <p:cNvPr id="18" name="Шаг 2 (заголовок)"/>
          <p:cNvSpPr txBox="1"/>
          <p:nvPr/>
        </p:nvSpPr>
        <p:spPr>
          <a:xfrm>
            <a:off x="8092440" y="1728216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Дождись зелёного</a:t>
            </a:r>
            <a:endParaRPr lang="en-US" sz="2000" dirty="0"/>
          </a:p>
        </p:txBody>
      </p:sp>
      <p:sp>
        <p:nvSpPr>
          <p:cNvPr id="19" name="Шаг 2 (текст)"/>
          <p:cNvSpPr txBox="1"/>
          <p:nvPr/>
        </p:nvSpPr>
        <p:spPr>
          <a:xfrm>
            <a:off x="8092440" y="2221992"/>
            <a:ext cx="3291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Иди только на зелёный сигнал пешеходного светофора.</a:t>
            </a:r>
            <a:endParaRPr lang="en-US" sz="1600" dirty="0"/>
          </a:p>
        </p:txBody>
      </p:sp>
      <p:sp>
        <p:nvSpPr>
          <p:cNvPr id="20" name="Шаг 3 (фон)"/>
          <p:cNvSpPr/>
          <p:nvPr/>
        </p:nvSpPr>
        <p:spPr>
          <a:xfrm>
            <a:off x="2606040" y="3566160"/>
            <a:ext cx="4434840" cy="1783080"/>
          </a:xfrm>
          <a:prstGeom prst="roundRect">
            <a:avLst>
              <a:gd name="adj" fmla="val 8205"/>
            </a:avLst>
          </a:prstGeom>
          <a:solidFill>
            <a:srgbClr val="FFF0E6"/>
          </a:solidFill>
          <a:ln w="12700">
            <a:solidFill>
              <a:srgbClr val="FFF0E6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21" name="Номер 3"/>
          <p:cNvSpPr/>
          <p:nvPr/>
        </p:nvSpPr>
        <p:spPr>
          <a:xfrm>
            <a:off x="2788920" y="3749040"/>
            <a:ext cx="566928" cy="566928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Номер 3 (текст)"/>
          <p:cNvSpPr txBox="1"/>
          <p:nvPr/>
        </p:nvSpPr>
        <p:spPr>
          <a:xfrm>
            <a:off x="2788920" y="374904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3</a:t>
            </a:r>
            <a:endParaRPr lang="en-US" sz="2200" dirty="0"/>
          </a:p>
        </p:txBody>
      </p:sp>
      <p:sp>
        <p:nvSpPr>
          <p:cNvPr id="23" name="Шаг 3 (заголовок)"/>
          <p:cNvSpPr txBox="1"/>
          <p:nvPr/>
        </p:nvSpPr>
        <p:spPr>
          <a:xfrm>
            <a:off x="3520440" y="3694176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Посмотри по сторонам</a:t>
            </a:r>
            <a:endParaRPr lang="en-US" sz="2000" dirty="0"/>
          </a:p>
        </p:txBody>
      </p:sp>
      <p:sp>
        <p:nvSpPr>
          <p:cNvPr id="24" name="Шаг 3 (текст)"/>
          <p:cNvSpPr txBox="1"/>
          <p:nvPr/>
        </p:nvSpPr>
        <p:spPr>
          <a:xfrm>
            <a:off x="3520440" y="4187952"/>
            <a:ext cx="3291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Убедись, что транспорт остановился. Не выходи из-за стоящих машин.</a:t>
            </a:r>
            <a:endParaRPr lang="en-US" sz="1600" dirty="0"/>
          </a:p>
        </p:txBody>
      </p:sp>
      <p:sp>
        <p:nvSpPr>
          <p:cNvPr id="25" name="Шаг 4 (фон)"/>
          <p:cNvSpPr/>
          <p:nvPr/>
        </p:nvSpPr>
        <p:spPr>
          <a:xfrm>
            <a:off x="7178040" y="3566160"/>
            <a:ext cx="4434840" cy="1783080"/>
          </a:xfrm>
          <a:prstGeom prst="roundRect">
            <a:avLst>
              <a:gd name="adj" fmla="val 8205"/>
            </a:avLst>
          </a:prstGeom>
          <a:solidFill>
            <a:srgbClr val="E6F1EF"/>
          </a:solidFill>
          <a:ln w="12700">
            <a:solidFill>
              <a:srgbClr val="E6F1EF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26" name="Номер 4"/>
          <p:cNvSpPr/>
          <p:nvPr/>
        </p:nvSpPr>
        <p:spPr>
          <a:xfrm>
            <a:off x="7360920" y="3749040"/>
            <a:ext cx="566928" cy="566928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7" name="Номер 4 (текст)"/>
          <p:cNvSpPr txBox="1"/>
          <p:nvPr/>
        </p:nvSpPr>
        <p:spPr>
          <a:xfrm>
            <a:off x="7360920" y="374904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4</a:t>
            </a:r>
            <a:endParaRPr lang="en-US" sz="2200" dirty="0"/>
          </a:p>
        </p:txBody>
      </p:sp>
      <p:sp>
        <p:nvSpPr>
          <p:cNvPr id="28" name="Шаг 4 (заголовок)"/>
          <p:cNvSpPr txBox="1"/>
          <p:nvPr/>
        </p:nvSpPr>
        <p:spPr>
          <a:xfrm>
            <a:off x="8092440" y="3694176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4"/>
                </a:solidFill>
              </a:rPr>
              <a:t>Иди спокойно</a:t>
            </a:r>
            <a:endParaRPr lang="en-US" sz="2000" dirty="0"/>
          </a:p>
        </p:txBody>
      </p:sp>
      <p:sp>
        <p:nvSpPr>
          <p:cNvPr id="29" name="Шаг 4 (текст)"/>
          <p:cNvSpPr txBox="1"/>
          <p:nvPr/>
        </p:nvSpPr>
        <p:spPr>
          <a:xfrm>
            <a:off x="8092440" y="4187952"/>
            <a:ext cx="3291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Не беги, не смотри в телефон, не надевай наушники.</a:t>
            </a:r>
            <a:endParaRPr lang="en-US" sz="1600" dirty="0"/>
          </a:p>
        </p:txBody>
      </p:sp>
      <p:sp>
        <p:nvSpPr>
          <p:cNvPr id="30" name="Вывод (фон)"/>
          <p:cNvSpPr/>
          <p:nvPr/>
        </p:nvSpPr>
        <p:spPr>
          <a:xfrm>
            <a:off x="2606040" y="5577840"/>
            <a:ext cx="9006840" cy="713232"/>
          </a:xfrm>
          <a:prstGeom prst="roundRect">
            <a:avLst>
              <a:gd name="adj" fmla="val 17949"/>
            </a:avLst>
          </a:prstGeom>
          <a:solidFill>
            <a:srgbClr val="FFF4D9"/>
          </a:solidFill>
          <a:ln w="12700">
            <a:solidFill>
              <a:srgbClr val="FFF4D9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31" name="Вывод (значок)"/>
          <p:cNvSpPr/>
          <p:nvPr/>
        </p:nvSpPr>
        <p:spPr>
          <a:xfrm>
            <a:off x="2788920" y="5733288"/>
            <a:ext cx="402336" cy="402336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32" name="Вывод (знак)"/>
          <p:cNvSpPr txBox="1"/>
          <p:nvPr/>
        </p:nvSpPr>
        <p:spPr>
          <a:xfrm>
            <a:off x="2788920" y="57332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!</a:t>
            </a:r>
            <a:endParaRPr lang="en-US" sz="1800" dirty="0"/>
          </a:p>
        </p:txBody>
      </p:sp>
      <p:sp>
        <p:nvSpPr>
          <p:cNvPr id="33" name="Вывод (текст)"/>
          <p:cNvSpPr txBox="1"/>
          <p:nvPr/>
        </p:nvSpPr>
        <p:spPr>
          <a:xfrm>
            <a:off x="3383280" y="5577840"/>
            <a:ext cx="80010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Нет светофора — только по пешеходному переходу, оценив расстояние и скорость машин.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08</a:t>
            </a:r>
            <a:endParaRPr lang="en-US" sz="2200" dirty="0"/>
          </a:p>
        </p:txBody>
      </p:sp>
      <p:sp>
        <p:nvSpPr>
          <p:cNvPr id="4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Основные задачи школы до каникул</a:t>
            </a:r>
            <a:endParaRPr lang="en-US" sz="2800" dirty="0"/>
          </a:p>
        </p:txBody>
      </p:sp>
      <p:sp>
        <p:nvSpPr>
          <p:cNvPr id="5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7360"/>
                </a:solidFill>
              </a:rPr>
              <a:t>Кто что делает</a:t>
            </a:r>
            <a:endParaRPr lang="en-US" sz="1400" dirty="0"/>
          </a:p>
        </p:txBody>
      </p:sp>
      <p:graphicFrame>
        <p:nvGraphicFramePr>
          <p:cNvPr id="9" name="Таблица задач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6424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5486400"/>
                <a:gridCol w="3017520"/>
                <a:gridCol w="201168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№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75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Задача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75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Ответственный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75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Срок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751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E875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Издать приказ о мерах безопасности детей на каникулах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Директор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 начала каникул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E875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Провести инструктаж обучающихся с записью в журнале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Классные руководители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последний учебный день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E875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Классные часы «Заметный пешеход», «Самокат без риска»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Классные руководители, ЮИД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последняя неделя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E875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Разослать родителям памятки: светоотражатели, самокаты, переход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Заместитель директора по ВР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 3–5 дней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E875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Беседы о сигаретах и вейпах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Психолог, соцпедагог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 каникул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E875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Назначить дежурного администратора на время каникул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Директор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 каникул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E875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Подготовить отчёт о проведённой работе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Заместитель директора по ВР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после каникул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0E6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3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09</a:t>
            </a:r>
            <a:endParaRPr lang="en-US" sz="2200" dirty="0"/>
          </a:p>
        </p:txBody>
      </p:sp>
      <p:sp>
        <p:nvSpPr>
          <p:cNvPr id="4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Нормативно-правовые акты</a:t>
            </a:r>
            <a:endParaRPr lang="en-US" sz="2800" dirty="0"/>
          </a:p>
        </p:txBody>
      </p:sp>
      <p:sp>
        <p:nvSpPr>
          <p:cNvPr id="5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7360"/>
                </a:solidFill>
              </a:rPr>
              <a:t>Перечень и пояснение к каждому пункту</a:t>
            </a:r>
            <a:endParaRPr lang="en-US" sz="1400" dirty="0"/>
          </a:p>
        </p:txBody>
      </p:sp>
      <p:graphicFrame>
        <p:nvGraphicFramePr>
          <p:cNvPr id="10" name="Таблица НП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11064240" cy="914400"/>
        </p:xfrm>
        <a:graphic>
          <a:graphicData uri="http://schemas.openxmlformats.org/drawingml/2006/table">
            <a:tbl>
              <a:tblPr/>
              <a:tblGrid>
                <a:gridCol w="4114800"/>
                <a:gridCol w="69494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Документ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5A2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важно для школы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B5A2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8B5A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Правила дорожного движения (постановление Правительства РФ от 23.10.1993 № 1090), раздел 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Обязанности пешеходов: переход по сигналу светофора, п. 4.1 — световозвращающие элементы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DE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8B5A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Правила дорожного движения, раздел 24 (п. 24.1–24.6)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Правила для самокатов и СИМ: возраст, места движения, скорость до 25 км/ч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8B5A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от 10.12.1995 № 196-ФЗ «О безопасности дорожного движения»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Основа системы безопасности дорожного движения, включая обучение и профилактику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DE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8B5A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от 29.12.2012 № 273-ФЗ «Об образовании в РФ» (ст. 28, 41)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Школа отвечает за жизнь и здоровье детей в образовательном процессе и проводит профилактику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8B5A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от 23.02.2013 № 15-ФЗ (ст. 12, 19)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DE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Запрет курения на территории школы и запрет продажи табака и никотинсодержащей продукции несовершеннолетним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DE7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8B5A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Семейный кодекс РФ (ст. 63), КоАП РФ (ст. 5.35, 6.23)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B2A1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Ответственность родителей за воспитание и безопасность детей; ответственность за вовлечение в курение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91440" marB="91440" anchor="ctr">
                    <a:lnL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D5B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Сноска"/>
          <p:cNvSpPr txBox="1"/>
          <p:nvPr/>
        </p:nvSpPr>
        <p:spPr>
          <a:xfrm>
            <a:off x="548640" y="6144768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A7360"/>
                </a:solidFill>
              </a:rPr>
              <a:t>Редакции документов могут меняться — перед использованием проверяйте их актуальность.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раздела"/>
          <p:cNvSpPr/>
          <p:nvPr/>
        </p:nvSpPr>
        <p:spPr>
          <a:xfrm>
            <a:off x="502920" y="384048"/>
            <a:ext cx="841248" cy="585216"/>
          </a:xfrm>
          <a:prstGeom prst="roundRect">
            <a:avLst>
              <a:gd name="adj" fmla="val 46875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" name="Номер (текст)"/>
          <p:cNvSpPr txBox="1"/>
          <p:nvPr/>
        </p:nvSpPr>
        <p:spPr>
          <a:xfrm>
            <a:off x="502920" y="384048"/>
            <a:ext cx="841248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10</a:t>
            </a:r>
            <a:endParaRPr lang="en-US" sz="2200" dirty="0"/>
          </a:p>
        </p:txBody>
      </p:sp>
      <p:sp>
        <p:nvSpPr>
          <p:cNvPr id="4" name="Text 3"/>
          <p:cNvSpPr/>
          <p:nvPr>
            <p:ph idx="104" type="title" hasCustomPrompt="1"/>
          </p:nvPr>
        </p:nvSpPr>
        <p:spPr>
          <a:xfrm>
            <a:off x="1508760" y="292608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Контроль, сроки и выводы</a:t>
            </a:r>
            <a:endParaRPr lang="en-US" sz="2800" dirty="0"/>
          </a:p>
        </p:txBody>
      </p:sp>
      <p:sp>
        <p:nvSpPr>
          <p:cNvPr id="5" name="Text 3"/>
          <p:cNvSpPr/>
          <p:nvPr>
            <p:ph idx="105" type="body" hasCustomPrompt="1"/>
          </p:nvPr>
        </p:nvSpPr>
        <p:spPr>
          <a:xfrm>
            <a:off x="1508760" y="932688"/>
            <a:ext cx="7680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A7360"/>
                </a:solidFill>
              </a:rPr>
              <a:t>Дорожная карта и главное для запоминания</a:t>
            </a:r>
            <a:endParaRPr lang="en-US" sz="1400" dirty="0"/>
          </a:p>
        </p:txBody>
      </p:sp>
      <p:sp>
        <p:nvSpPr>
          <p:cNvPr id="6" name="Линия времени"/>
          <p:cNvSpPr/>
          <p:nvPr/>
        </p:nvSpPr>
        <p:spPr>
          <a:xfrm>
            <a:off x="822960" y="1737360"/>
            <a:ext cx="10515600" cy="64008"/>
          </a:xfrm>
          <a:prstGeom prst="rect">
            <a:avLst/>
          </a:prstGeom>
          <a:solidFill>
            <a:srgbClr val="8B5A2B"/>
          </a:solidFill>
          <a:ln w="12700">
            <a:solidFill>
              <a:srgbClr val="8B5A2B"/>
            </a:solidFill>
            <a:prstDash val="solid"/>
          </a:ln>
        </p:spPr>
      </p:sp>
      <p:sp>
        <p:nvSpPr>
          <p:cNvPr id="7" name="Точка 1"/>
          <p:cNvSpPr/>
          <p:nvPr/>
        </p:nvSpPr>
        <p:spPr>
          <a:xfrm>
            <a:off x="640080" y="1586484"/>
            <a:ext cx="365760" cy="365760"/>
          </a:xfrm>
          <a:prstGeom prst="ellipse">
            <a:avLst/>
          </a:prstGeom>
          <a:solidFill>
            <a:schemeClr val="accent1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8" name="Этап 1"/>
          <p:cNvSpPr txBox="1"/>
          <p:nvPr/>
        </p:nvSpPr>
        <p:spPr>
          <a:xfrm>
            <a:off x="548640" y="205740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chemeClr val="accent1"/>
                </a:solidFill>
              </a:rPr>
              <a:t>За 5–7 дней</a:t>
            </a:r>
            <a:endParaRPr lang="en-US" sz="1700" dirty="0"/>
          </a:p>
          <a:p>
            <a:pPr algn="l" indent="0" marL="0">
              <a:buNone/>
            </a:pPr>
            <a:r>
              <a:rPr lang="en-US" sz="1500" dirty="0">
                <a:solidFill>
                  <a:srgbClr val="3B2A1E"/>
                </a:solidFill>
              </a:rPr>
              <a:t>приказ и памятки</a:t>
            </a:r>
            <a:endParaRPr lang="en-US" sz="1700" dirty="0"/>
          </a:p>
        </p:txBody>
      </p:sp>
      <p:sp>
        <p:nvSpPr>
          <p:cNvPr id="9" name="Точка 2"/>
          <p:cNvSpPr/>
          <p:nvPr/>
        </p:nvSpPr>
        <p:spPr>
          <a:xfrm>
            <a:off x="4145280" y="1586484"/>
            <a:ext cx="365760" cy="365760"/>
          </a:xfrm>
          <a:prstGeom prst="ellipse">
            <a:avLst/>
          </a:prstGeom>
          <a:solidFill>
            <a:schemeClr val="accent2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10" name="Этап 2"/>
          <p:cNvSpPr txBox="1"/>
          <p:nvPr/>
        </p:nvSpPr>
        <p:spPr>
          <a:xfrm>
            <a:off x="3002280" y="205740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accent2"/>
                </a:solidFill>
              </a:rPr>
              <a:t>Последний день</a:t>
            </a:r>
            <a:endParaRPr lang="en-US" sz="17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3B2A1E"/>
                </a:solidFill>
              </a:rPr>
              <a:t>инструктаж с росписью</a:t>
            </a:r>
            <a:endParaRPr lang="en-US" sz="1700" dirty="0"/>
          </a:p>
        </p:txBody>
      </p:sp>
      <p:sp>
        <p:nvSpPr>
          <p:cNvPr id="11" name="Точка 3"/>
          <p:cNvSpPr/>
          <p:nvPr/>
        </p:nvSpPr>
        <p:spPr>
          <a:xfrm>
            <a:off x="7650480" y="1586484"/>
            <a:ext cx="365760" cy="365760"/>
          </a:xfrm>
          <a:prstGeom prst="ellipse">
            <a:avLst/>
          </a:prstGeom>
          <a:solidFill>
            <a:schemeClr val="accent3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12" name="Этап 3"/>
          <p:cNvSpPr txBox="1"/>
          <p:nvPr/>
        </p:nvSpPr>
        <p:spPr>
          <a:xfrm>
            <a:off x="6507480" y="205740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dirty="0">
                <a:solidFill>
                  <a:schemeClr val="accent3"/>
                </a:solidFill>
              </a:rPr>
              <a:t>Каникулы</a:t>
            </a:r>
            <a:endParaRPr lang="en-US" sz="17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3B2A1E"/>
                </a:solidFill>
              </a:rPr>
              <a:t>дежурство и обращения</a:t>
            </a:r>
            <a:endParaRPr lang="en-US" sz="1700" dirty="0"/>
          </a:p>
        </p:txBody>
      </p:sp>
      <p:sp>
        <p:nvSpPr>
          <p:cNvPr id="13" name="Точка 4"/>
          <p:cNvSpPr/>
          <p:nvPr/>
        </p:nvSpPr>
        <p:spPr>
          <a:xfrm>
            <a:off x="11155680" y="1586484"/>
            <a:ext cx="365760" cy="365760"/>
          </a:xfrm>
          <a:prstGeom prst="ellipse">
            <a:avLst/>
          </a:prstGeom>
          <a:solidFill>
            <a:schemeClr val="accent4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14" name="Этап 4"/>
          <p:cNvSpPr txBox="1"/>
          <p:nvPr/>
        </p:nvSpPr>
        <p:spPr>
          <a:xfrm>
            <a:off x="8961120" y="2057400"/>
            <a:ext cx="2651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700" b="1" dirty="0">
                <a:solidFill>
                  <a:schemeClr val="accent4"/>
                </a:solidFill>
              </a:rPr>
              <a:t>После каникул</a:t>
            </a:r>
            <a:endParaRPr lang="en-US" sz="1700" dirty="0"/>
          </a:p>
          <a:p>
            <a:pPr algn="r" indent="0" marL="0">
              <a:buNone/>
            </a:pPr>
            <a:r>
              <a:rPr lang="en-US" sz="1500" dirty="0">
                <a:solidFill>
                  <a:srgbClr val="3B2A1E"/>
                </a:solidFill>
              </a:rPr>
              <a:t>отчёт и разбор случаев</a:t>
            </a:r>
            <a:endParaRPr lang="en-US" sz="1700" dirty="0"/>
          </a:p>
        </p:txBody>
      </p:sp>
      <p:sp>
        <p:nvSpPr>
          <p:cNvPr id="15" name="Детям (фон)"/>
          <p:cNvSpPr/>
          <p:nvPr/>
        </p:nvSpPr>
        <p:spPr>
          <a:xfrm>
            <a:off x="548640" y="3200400"/>
            <a:ext cx="3566160" cy="2377440"/>
          </a:xfrm>
          <a:prstGeom prst="roundRect">
            <a:avLst>
              <a:gd name="adj" fmla="val 6154"/>
            </a:avLst>
          </a:prstGeom>
          <a:solidFill>
            <a:srgbClr val="F1F3E8"/>
          </a:solidFill>
          <a:ln w="12700">
            <a:solidFill>
              <a:srgbClr val="F1F3E8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6" name="Детям (заголовок)"/>
          <p:cNvSpPr txBox="1"/>
          <p:nvPr/>
        </p:nvSpPr>
        <p:spPr>
          <a:xfrm>
            <a:off x="777240" y="3328416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Детям</a:t>
            </a:r>
            <a:endParaRPr lang="en-US" sz="2000" dirty="0"/>
          </a:p>
        </p:txBody>
      </p:sp>
      <p:sp>
        <p:nvSpPr>
          <p:cNvPr id="17" name="Детям (текст)"/>
          <p:cNvSpPr txBox="1"/>
          <p:nvPr/>
        </p:nvSpPr>
        <p:spPr>
          <a:xfrm>
            <a:off x="777240" y="3822192"/>
            <a:ext cx="3108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Светоотражатель всегда с собой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Самокат — по правилам и возрасту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Через дорогу — на зелёный</a:t>
            </a:r>
            <a:endParaRPr lang="en-US" sz="1600" dirty="0"/>
          </a:p>
        </p:txBody>
      </p:sp>
      <p:sp>
        <p:nvSpPr>
          <p:cNvPr id="18" name="Родителям (фон)"/>
          <p:cNvSpPr/>
          <p:nvPr/>
        </p:nvSpPr>
        <p:spPr>
          <a:xfrm>
            <a:off x="4297680" y="3200400"/>
            <a:ext cx="3566160" cy="2377440"/>
          </a:xfrm>
          <a:prstGeom prst="roundRect">
            <a:avLst>
              <a:gd name="adj" fmla="val 6154"/>
            </a:avLst>
          </a:prstGeom>
          <a:solidFill>
            <a:srgbClr val="F8EAE7"/>
          </a:solidFill>
          <a:ln w="12700">
            <a:solidFill>
              <a:srgbClr val="F8EAE7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19" name="Родителям (заголовок)"/>
          <p:cNvSpPr txBox="1"/>
          <p:nvPr/>
        </p:nvSpPr>
        <p:spPr>
          <a:xfrm>
            <a:off x="4526280" y="3328416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Родителям</a:t>
            </a:r>
            <a:endParaRPr lang="en-US" sz="2000" dirty="0"/>
          </a:p>
        </p:txBody>
      </p:sp>
      <p:sp>
        <p:nvSpPr>
          <p:cNvPr id="20" name="Родителям (текст)"/>
          <p:cNvSpPr txBox="1"/>
          <p:nvPr/>
        </p:nvSpPr>
        <p:spPr>
          <a:xfrm>
            <a:off x="4526280" y="3822192"/>
            <a:ext cx="3108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Проверить светоотражатели и экипировку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Знать, где и с кем ребёнок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Поговорить о сигаретах и вейпах</a:t>
            </a:r>
            <a:endParaRPr lang="en-US" sz="1600" dirty="0"/>
          </a:p>
        </p:txBody>
      </p:sp>
      <p:sp>
        <p:nvSpPr>
          <p:cNvPr id="21" name="Школе (фон)"/>
          <p:cNvSpPr/>
          <p:nvPr/>
        </p:nvSpPr>
        <p:spPr>
          <a:xfrm>
            <a:off x="8046720" y="3200400"/>
            <a:ext cx="3566160" cy="2377440"/>
          </a:xfrm>
          <a:prstGeom prst="roundRect">
            <a:avLst>
              <a:gd name="adj" fmla="val 6154"/>
            </a:avLst>
          </a:prstGeom>
          <a:solidFill>
            <a:srgbClr val="E6F1EF"/>
          </a:solidFill>
          <a:ln w="12700">
            <a:solidFill>
              <a:srgbClr val="E6F1EF"/>
            </a:solidFill>
            <a:prstDash val="solid"/>
          </a:ln>
          <a:effectLst>
            <a:outerShdw sx="100000" sy="100000" kx="0" ky="0" algn="bl" rotWithShape="0" blurRad="76200" dist="38100" dir="5400000">
              <a:srgbClr val="D8C3A0">
                <a:alpha val="45000"/>
              </a:srgbClr>
            </a:outerShdw>
          </a:effectLst>
        </p:spPr>
      </p:sp>
      <p:sp>
        <p:nvSpPr>
          <p:cNvPr id="22" name="Школе (заголовок)"/>
          <p:cNvSpPr txBox="1"/>
          <p:nvPr/>
        </p:nvSpPr>
        <p:spPr>
          <a:xfrm>
            <a:off x="8275320" y="3328416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4"/>
                </a:solidFill>
              </a:rPr>
              <a:t>Школе</a:t>
            </a:r>
            <a:endParaRPr lang="en-US" sz="2000" dirty="0"/>
          </a:p>
        </p:txBody>
      </p:sp>
      <p:sp>
        <p:nvSpPr>
          <p:cNvPr id="23" name="Школе (текст)"/>
          <p:cNvSpPr txBox="1"/>
          <p:nvPr/>
        </p:nvSpPr>
        <p:spPr>
          <a:xfrm>
            <a:off x="8275320" y="3822192"/>
            <a:ext cx="3108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Приказ, инструктажи, памятки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Дежурный администратор</a:t>
            </a:r>
            <a:endParaRPr lang="en-US" sz="16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Отчёт после каникул</a:t>
            </a:r>
            <a:endParaRPr lang="en-US" sz="1600" dirty="0"/>
          </a:p>
        </p:txBody>
      </p:sp>
      <p:sp>
        <p:nvSpPr>
          <p:cNvPr id="24" name="Вопросы (плашка)"/>
          <p:cNvSpPr/>
          <p:nvPr/>
        </p:nvSpPr>
        <p:spPr>
          <a:xfrm>
            <a:off x="548640" y="5742432"/>
            <a:ext cx="11064240" cy="548640"/>
          </a:xfrm>
          <a:prstGeom prst="roundRect">
            <a:avLst>
              <a:gd name="adj" fmla="val 50000"/>
            </a:avLst>
          </a:prstGeom>
          <a:solidFill>
            <a:srgbClr val="E8751A"/>
          </a:solidFill>
          <a:ln w="12700">
            <a:solidFill>
              <a:srgbClr val="E8751A"/>
            </a:solidFill>
            <a:prstDash val="solid"/>
          </a:ln>
        </p:spPr>
      </p:sp>
      <p:sp>
        <p:nvSpPr>
          <p:cNvPr id="25" name="Вопросы (текст)"/>
          <p:cNvSpPr txBox="1"/>
          <p:nvPr/>
        </p:nvSpPr>
        <p:spPr>
          <a:xfrm>
            <a:off x="548640" y="5742432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Вопросы и обсуждение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A736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сенняя школа">
  <a:themeElements>
    <a:clrScheme name="Осенняя школа">
      <a:dk1>
        <a:srgbClr val="3B2A1E"/>
      </a:dk1>
      <a:lt1>
        <a:srgbClr val="FFFFFF"/>
      </a:lt1>
      <a:dk2>
        <a:srgbClr val="B5402F"/>
      </a:dk2>
      <a:lt2>
        <a:srgbClr val="FFF7E6"/>
      </a:lt2>
      <a:accent1>
        <a:srgbClr val="E8751A"/>
      </a:accent1>
      <a:accent2>
        <a:srgbClr val="B5402F"/>
      </a:accent2>
      <a:accent3>
        <a:srgbClr val="7A8B3A"/>
      </a:accent3>
      <a:accent4>
        <a:srgbClr val="2D7F7A"/>
      </a:accent4>
      <a:accent5>
        <a:srgbClr val="8B5A2B"/>
      </a:accent5>
      <a:accent6>
        <a:srgbClr val="F2B134"/>
      </a:accent6>
      <a:hlink>
        <a:srgbClr val="2D7F7A"/>
      </a:hlink>
      <a:folHlink>
        <a:srgbClr val="8B5A2B"/>
      </a:folHlink>
    </a:clrScheme>
    <a:fontScheme name="Осенняя школа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Безопасность детей на каникулах: дорога</dc:title>
  <dc:subject>PptxGenJS Presentation</dc:subject>
  <dc:creator>Администрация школы</dc:creator>
  <cp:lastModifiedBy>Администрация школы</cp:lastModifiedBy>
  <cp:revision>1</cp:revision>
  <dcterms:created xsi:type="dcterms:W3CDTF">2026-10-29T08:42:12Z</dcterms:created>
  <dcterms:modified xsi:type="dcterms:W3CDTF">2026-10-29T08:42:12Z</dcterms:modified>
</cp:coreProperties>
</file>