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Тема: безопасность детей у воды и на льду в осенне-зимний период.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доклада.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Толщина 7 см — ориентир по рекомендациям МЧС для взрослого; детям выходить на лёд нельзя.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Порядок действий по памяткам МЧС.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Итоговый слайд.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035040"/>
            <a:ext cx="12191695" cy="45720"/>
          </a:xfrm>
          <a:prstGeom prst="rect">
            <a:avLst/>
          </a:prstGeom>
          <a:solidFill>
            <a:srgbClr val="8B5A2B"/>
          </a:solidFill>
          <a:ln/>
        </p:spPr>
      </p:sp>
      <p:pic>
        <p:nvPicPr>
          <p:cNvPr id="4" name="Image 0" descr="/tmp/claude-0/-home-claude/93712537-5989-58f1-97cf-3125139d8776/scratchpad/out/_img/cover_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320040"/>
            <a:ext cx="4754880" cy="5440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A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Лёд и вода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Лёд и вода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C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Лёд и вода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868680"/>
            <a:ext cx="329184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8686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КАНИКУЛЫ 2026/2027</a:t>
            </a:r>
            <a:endParaRPr lang="en-US" sz="14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600200"/>
            <a:ext cx="6400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1"/>
                </a:solidFill>
              </a:rPr>
              <a:t>Безопасность детей на каникулах</a:t>
            </a:r>
            <a:endParaRPr lang="en-US" sz="4400" dirty="0"/>
          </a:p>
        </p:txBody>
      </p:sp>
      <p:sp>
        <p:nvSpPr>
          <p:cNvPr id="5" name="Подзаголовок"/>
          <p:cNvSpPr txBox="1"/>
          <p:nvPr/>
        </p:nvSpPr>
        <p:spPr>
          <a:xfrm>
            <a:off x="731520" y="3063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Ранний лёд и открытая вода: на лёд не выходить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Цели и план разбора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Что хотим понять и решить перед каникулами</a:t>
            </a:r>
            <a:endParaRPr lang="en-US" sz="1400" dirty="0"/>
          </a:p>
        </p:txBody>
      </p:sp>
      <p:sp>
        <p:nvSpPr>
          <p:cNvPr id="6" name="Цель 1 (фон)"/>
          <p:cNvSpPr/>
          <p:nvPr/>
        </p:nvSpPr>
        <p:spPr>
          <a:xfrm>
            <a:off x="5486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731520" y="178308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315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Цель 1 (заголовок)"/>
          <p:cNvSpPr txBox="1"/>
          <p:nvPr/>
        </p:nvSpPr>
        <p:spPr>
          <a:xfrm>
            <a:off x="14630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Объяснить риск</a:t>
            </a:r>
            <a:endParaRPr lang="en-US" sz="1800" dirty="0"/>
          </a:p>
        </p:txBody>
      </p:sp>
      <p:sp>
        <p:nvSpPr>
          <p:cNvPr id="10" name="Цель 1 (текст)"/>
          <p:cNvSpPr txBox="1"/>
          <p:nvPr/>
        </p:nvSpPr>
        <p:spPr>
          <a:xfrm>
            <a:off x="14630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почему ранний лёд обманчив</a:t>
            </a:r>
            <a:endParaRPr lang="en-US" sz="1500" dirty="0"/>
          </a:p>
        </p:txBody>
      </p:sp>
      <p:sp>
        <p:nvSpPr>
          <p:cNvPr id="11" name="Цель 2 (фон)"/>
          <p:cNvSpPr/>
          <p:nvPr/>
        </p:nvSpPr>
        <p:spPr>
          <a:xfrm>
            <a:off x="42062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4389120" y="178308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43891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Цель 2 (заголовок)"/>
          <p:cNvSpPr txBox="1"/>
          <p:nvPr/>
        </p:nvSpPr>
        <p:spPr>
          <a:xfrm>
            <a:off x="51206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Дать правила</a:t>
            </a:r>
            <a:endParaRPr lang="en-US" sz="1800" dirty="0"/>
          </a:p>
        </p:txBody>
      </p:sp>
      <p:sp>
        <p:nvSpPr>
          <p:cNvPr id="15" name="Цель 2 (текст)"/>
          <p:cNvSpPr txBox="1"/>
          <p:nvPr/>
        </p:nvSpPr>
        <p:spPr>
          <a:xfrm>
            <a:off x="51206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что нельзя и что делать при беде</a:t>
            </a:r>
            <a:endParaRPr lang="en-US" sz="1500" dirty="0"/>
          </a:p>
        </p:txBody>
      </p:sp>
      <p:sp>
        <p:nvSpPr>
          <p:cNvPr id="16" name="Цель 3 (фон)"/>
          <p:cNvSpPr/>
          <p:nvPr/>
        </p:nvSpPr>
        <p:spPr>
          <a:xfrm>
            <a:off x="5486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731520" y="402336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7315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Цель 3 (заголовок)"/>
          <p:cNvSpPr txBox="1"/>
          <p:nvPr/>
        </p:nvSpPr>
        <p:spPr>
          <a:xfrm>
            <a:off x="14630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Закрепить задачи</a:t>
            </a:r>
            <a:endParaRPr lang="en-US" sz="1800" dirty="0"/>
          </a:p>
        </p:txBody>
      </p:sp>
      <p:sp>
        <p:nvSpPr>
          <p:cNvPr id="20" name="Цель 3 (текст)"/>
          <p:cNvSpPr txBox="1"/>
          <p:nvPr/>
        </p:nvSpPr>
        <p:spPr>
          <a:xfrm>
            <a:off x="14630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карта водоёмов, инструктажи, работа с семьями</a:t>
            </a:r>
            <a:endParaRPr lang="en-US" sz="1500" dirty="0"/>
          </a:p>
        </p:txBody>
      </p:sp>
      <p:sp>
        <p:nvSpPr>
          <p:cNvPr id="21" name="Цель 4 (фон)"/>
          <p:cNvSpPr/>
          <p:nvPr/>
        </p:nvSpPr>
        <p:spPr>
          <a:xfrm>
            <a:off x="42062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4389120" y="402336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43891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Цель 4 (заголовок)"/>
          <p:cNvSpPr txBox="1"/>
          <p:nvPr/>
        </p:nvSpPr>
        <p:spPr>
          <a:xfrm>
            <a:off x="51206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Контролировать</a:t>
            </a:r>
            <a:endParaRPr lang="en-US" sz="1800" dirty="0"/>
          </a:p>
        </p:txBody>
      </p:sp>
      <p:sp>
        <p:nvSpPr>
          <p:cNvPr id="25" name="Цель 4 (текст)"/>
          <p:cNvSpPr txBox="1"/>
          <p:nvPr/>
        </p:nvSpPr>
        <p:spPr>
          <a:xfrm>
            <a:off x="51206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обращения, отчёты и обратная связь</a:t>
            </a:r>
            <a:endParaRPr lang="en-US" sz="1500" dirty="0"/>
          </a:p>
        </p:txBody>
      </p:sp>
      <p:sp>
        <p:nvSpPr>
          <p:cNvPr id="26" name="План (фон)"/>
          <p:cNvSpPr/>
          <p:nvPr/>
        </p:nvSpPr>
        <p:spPr>
          <a:xfrm>
            <a:off x="8001000" y="1600200"/>
            <a:ext cx="3611880" cy="4297680"/>
          </a:xfrm>
          <a:prstGeom prst="roundRect">
            <a:avLst>
              <a:gd name="adj" fmla="val 4051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7" name="План (заголовок)"/>
          <p:cNvSpPr txBox="1"/>
          <p:nvPr/>
        </p:nvSpPr>
        <p:spPr>
          <a:xfrm>
            <a:off x="822960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План разбора</a:t>
            </a:r>
            <a:endParaRPr lang="en-US" sz="2000" dirty="0"/>
          </a:p>
        </p:txBody>
      </p:sp>
      <p:sp>
        <p:nvSpPr>
          <p:cNvPr id="28" name="План 1 (кружок)"/>
          <p:cNvSpPr/>
          <p:nvPr/>
        </p:nvSpPr>
        <p:spPr>
          <a:xfrm>
            <a:off x="8229600" y="2386584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План 1 (цифра)"/>
          <p:cNvSpPr txBox="1"/>
          <p:nvPr/>
        </p:nvSpPr>
        <p:spPr>
          <a:xfrm>
            <a:off x="8229600" y="2386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30" name="План 1 (текст)"/>
          <p:cNvSpPr txBox="1"/>
          <p:nvPr/>
        </p:nvSpPr>
        <p:spPr>
          <a:xfrm>
            <a:off x="8686800" y="23317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Почему лёд опасен осенью</a:t>
            </a:r>
            <a:endParaRPr lang="en-US" sz="1500" dirty="0"/>
          </a:p>
        </p:txBody>
      </p:sp>
      <p:sp>
        <p:nvSpPr>
          <p:cNvPr id="31" name="План 2 (кружок)"/>
          <p:cNvSpPr/>
          <p:nvPr/>
        </p:nvSpPr>
        <p:spPr>
          <a:xfrm>
            <a:off x="8229600" y="2953512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План 2 (цифра)"/>
          <p:cNvSpPr txBox="1"/>
          <p:nvPr/>
        </p:nvSpPr>
        <p:spPr>
          <a:xfrm>
            <a:off x="8229600" y="2953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33" name="План 2 (текст)"/>
          <p:cNvSpPr txBox="1"/>
          <p:nvPr/>
        </p:nvSpPr>
        <p:spPr>
          <a:xfrm>
            <a:off x="8686800" y="2898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Толщина льда и номер 112</a:t>
            </a:r>
            <a:endParaRPr lang="en-US" sz="1500" dirty="0"/>
          </a:p>
        </p:txBody>
      </p:sp>
      <p:sp>
        <p:nvSpPr>
          <p:cNvPr id="34" name="План 3 (кружок)"/>
          <p:cNvSpPr/>
          <p:nvPr/>
        </p:nvSpPr>
        <p:spPr>
          <a:xfrm>
            <a:off x="8229600" y="3520440"/>
            <a:ext cx="329184" cy="32918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План 3 (цифра)"/>
          <p:cNvSpPr txBox="1"/>
          <p:nvPr/>
        </p:nvSpPr>
        <p:spPr>
          <a:xfrm>
            <a:off x="8229600" y="3520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36" name="План 3 (текст)"/>
          <p:cNvSpPr txBox="1"/>
          <p:nvPr/>
        </p:nvSpPr>
        <p:spPr>
          <a:xfrm>
            <a:off x="8686800" y="3465576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Правила для детей</a:t>
            </a:r>
            <a:endParaRPr lang="en-US" sz="1500" dirty="0"/>
          </a:p>
        </p:txBody>
      </p:sp>
      <p:sp>
        <p:nvSpPr>
          <p:cNvPr id="37" name="План 4 (кружок)"/>
          <p:cNvSpPr/>
          <p:nvPr/>
        </p:nvSpPr>
        <p:spPr>
          <a:xfrm>
            <a:off x="8229600" y="4087368"/>
            <a:ext cx="329184" cy="32918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8" name="План 4 (цифра)"/>
          <p:cNvSpPr txBox="1"/>
          <p:nvPr/>
        </p:nvSpPr>
        <p:spPr>
          <a:xfrm>
            <a:off x="8229600" y="40873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39" name="План 4 (текст)"/>
          <p:cNvSpPr txBox="1"/>
          <p:nvPr/>
        </p:nvSpPr>
        <p:spPr>
          <a:xfrm>
            <a:off x="8686800" y="4032504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Если человек провалился</a:t>
            </a:r>
            <a:endParaRPr lang="en-US" sz="1500" dirty="0"/>
          </a:p>
        </p:txBody>
      </p:sp>
      <p:sp>
        <p:nvSpPr>
          <p:cNvPr id="40" name="План 5 (кружок)"/>
          <p:cNvSpPr/>
          <p:nvPr/>
        </p:nvSpPr>
        <p:spPr>
          <a:xfrm>
            <a:off x="8229600" y="4654296"/>
            <a:ext cx="329184" cy="32918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41" name="План 5 (цифра)"/>
          <p:cNvSpPr txBox="1"/>
          <p:nvPr/>
        </p:nvSpPr>
        <p:spPr>
          <a:xfrm>
            <a:off x="8229600" y="46542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42" name="План 5 (текст)"/>
          <p:cNvSpPr txBox="1"/>
          <p:nvPr/>
        </p:nvSpPr>
        <p:spPr>
          <a:xfrm>
            <a:off x="8686800" y="459943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Открытая вода и берег</a:t>
            </a:r>
            <a:endParaRPr lang="en-US" sz="1500" dirty="0"/>
          </a:p>
        </p:txBody>
      </p:sp>
      <p:sp>
        <p:nvSpPr>
          <p:cNvPr id="43" name="План 6 (кружок)"/>
          <p:cNvSpPr/>
          <p:nvPr/>
        </p:nvSpPr>
        <p:spPr>
          <a:xfrm>
            <a:off x="8229600" y="5221224"/>
            <a:ext cx="329184" cy="32918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4" name="План 6 (цифра)"/>
          <p:cNvSpPr txBox="1"/>
          <p:nvPr/>
        </p:nvSpPr>
        <p:spPr>
          <a:xfrm>
            <a:off x="8229600" y="52212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45" name="План 6 (текст)"/>
          <p:cNvSpPr txBox="1"/>
          <p:nvPr/>
        </p:nvSpPr>
        <p:spPr>
          <a:xfrm>
            <a:off x="8686800" y="51663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Задачи, документы, контроль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Почему ранний лёд обманчив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четыре причины</a:t>
            </a:r>
            <a:endParaRPr lang="en-US" sz="1400" dirty="0"/>
          </a:p>
        </p:txBody>
      </p:sp>
      <p:sp>
        <p:nvSpPr>
          <p:cNvPr id="6" name="Нет устойчивых морозов (фон)"/>
          <p:cNvSpPr/>
          <p:nvPr/>
        </p:nvSpPr>
        <p:spPr>
          <a:xfrm>
            <a:off x="54864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ет устойчивых морозов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Нет устойчивых морозов</a:t>
            </a:r>
            <a:endParaRPr lang="en-US" sz="2000" dirty="0"/>
          </a:p>
        </p:txBody>
      </p:sp>
      <p:sp>
        <p:nvSpPr>
          <p:cNvPr id="8" name="Нет устойчивых морозов (текст)"/>
          <p:cNvSpPr txBox="1"/>
          <p:nvPr/>
        </p:nvSpPr>
        <p:spPr>
          <a:xfrm>
            <a:off x="77724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Осенний лёд непрочен, пока не установятся постоянные морозы. Днём он подтаивает.</a:t>
            </a:r>
            <a:endParaRPr lang="en-US" sz="1800" dirty="0"/>
          </a:p>
        </p:txBody>
      </p:sp>
      <p:sp>
        <p:nvSpPr>
          <p:cNvPr id="9" name="Лёд разной толщины (фон)"/>
          <p:cNvSpPr/>
          <p:nvPr/>
        </p:nvSpPr>
        <p:spPr>
          <a:xfrm>
            <a:off x="619506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Лёд разной толщины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Лёд разной толщины</a:t>
            </a:r>
            <a:endParaRPr lang="en-US" sz="2000" dirty="0"/>
          </a:p>
        </p:txBody>
      </p:sp>
      <p:sp>
        <p:nvSpPr>
          <p:cNvPr id="11" name="Лёд разной толщины (текст)"/>
          <p:cNvSpPr txBox="1"/>
          <p:nvPr/>
        </p:nvSpPr>
        <p:spPr>
          <a:xfrm>
            <a:off x="642366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У берега, под снегом, у кустов и камыша, над течением и родниками лёд бывает тоньше.</a:t>
            </a:r>
            <a:endParaRPr lang="en-US" sz="1800" dirty="0"/>
          </a:p>
        </p:txBody>
      </p:sp>
      <p:sp>
        <p:nvSpPr>
          <p:cNvPr id="12" name="Снег скрывает опасность (фон)"/>
          <p:cNvSpPr/>
          <p:nvPr/>
        </p:nvSpPr>
        <p:spPr>
          <a:xfrm>
            <a:off x="54864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Снег скрывает опасность (заголовок)"/>
          <p:cNvSpPr txBox="1"/>
          <p:nvPr/>
        </p:nvSpPr>
        <p:spPr>
          <a:xfrm>
            <a:off x="77724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Снег скрывает опасность</a:t>
            </a:r>
            <a:endParaRPr lang="en-US" sz="2000" dirty="0"/>
          </a:p>
        </p:txBody>
      </p:sp>
      <p:sp>
        <p:nvSpPr>
          <p:cNvPr id="14" name="Снег скрывает опасность (текст)"/>
          <p:cNvSpPr txBox="1"/>
          <p:nvPr/>
        </p:nvSpPr>
        <p:spPr>
          <a:xfrm>
            <a:off x="77724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Лёд под снегом и сугробами крайне опасен: трещины и границу не видно.</a:t>
            </a:r>
            <a:endParaRPr lang="en-US" sz="1800" dirty="0"/>
          </a:p>
        </p:txBody>
      </p:sp>
      <p:sp>
        <p:nvSpPr>
          <p:cNvPr id="15" name="Дети не оценивают риск (фон)"/>
          <p:cNvSpPr/>
          <p:nvPr/>
        </p:nvSpPr>
        <p:spPr>
          <a:xfrm>
            <a:off x="619506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Дети не оценивают риск (заголовок)"/>
          <p:cNvSpPr txBox="1"/>
          <p:nvPr/>
        </p:nvSpPr>
        <p:spPr>
          <a:xfrm>
            <a:off x="642366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Дети не оценивают риск</a:t>
            </a:r>
            <a:endParaRPr lang="en-US" sz="2000" dirty="0"/>
          </a:p>
        </p:txBody>
      </p:sp>
      <p:sp>
        <p:nvSpPr>
          <p:cNvPr id="17" name="Дети не оценивают риск (текст)"/>
          <p:cNvSpPr txBox="1"/>
          <p:nvPr/>
        </p:nvSpPr>
        <p:spPr>
          <a:xfrm>
            <a:off x="642366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Любопытство, спор, «короткая дорога» и игра — типичные причины выхода на лёд.</a:t>
            </a:r>
            <a:endParaRPr lang="en-US" sz="18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Позиция школы: дети на лёд не выходят — ни осенью, ни в начале зимы.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Лёд: что важно запомнить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цифры и места риска</a:t>
            </a:r>
            <a:endParaRPr lang="en-US" sz="1400" dirty="0"/>
          </a:p>
        </p:txBody>
      </p:sp>
      <p:sp>
        <p:nvSpPr>
          <p:cNvPr id="6" name="Показатель 7 см (фон)"/>
          <p:cNvSpPr/>
          <p:nvPr/>
        </p:nvSpPr>
        <p:spPr>
          <a:xfrm>
            <a:off x="548640" y="1600200"/>
            <a:ext cx="338328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Показатель 7 см"/>
          <p:cNvSpPr txBox="1"/>
          <p:nvPr/>
        </p:nvSpPr>
        <p:spPr>
          <a:xfrm>
            <a:off x="685800" y="1709928"/>
            <a:ext cx="31089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7 см</a:t>
            </a:r>
            <a:endParaRPr lang="en-US" sz="3800" dirty="0"/>
          </a:p>
        </p:txBody>
      </p:sp>
      <p:sp>
        <p:nvSpPr>
          <p:cNvPr id="8" name="Показатель 7 см (подпись)"/>
          <p:cNvSpPr txBox="1"/>
          <p:nvPr/>
        </p:nvSpPr>
        <p:spPr>
          <a:xfrm>
            <a:off x="731520" y="2706624"/>
            <a:ext cx="30175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ориентир: не менее такой толщины льда считается безопасной для одного взрослого</a:t>
            </a:r>
            <a:endParaRPr lang="en-US" sz="1500" dirty="0"/>
          </a:p>
        </p:txBody>
      </p:sp>
      <p:sp>
        <p:nvSpPr>
          <p:cNvPr id="9" name="Показатель 112 (фон)"/>
          <p:cNvSpPr/>
          <p:nvPr/>
        </p:nvSpPr>
        <p:spPr>
          <a:xfrm>
            <a:off x="548640" y="3794760"/>
            <a:ext cx="338328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254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Показатель 112"/>
          <p:cNvSpPr txBox="1"/>
          <p:nvPr/>
        </p:nvSpPr>
        <p:spPr>
          <a:xfrm>
            <a:off x="685800" y="3904488"/>
            <a:ext cx="31089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2"/>
                </a:solidFill>
              </a:rPr>
              <a:t>112</a:t>
            </a:r>
            <a:endParaRPr lang="en-US" sz="3800" dirty="0"/>
          </a:p>
        </p:txBody>
      </p:sp>
      <p:sp>
        <p:nvSpPr>
          <p:cNvPr id="11" name="Показатель 112 (подпись)"/>
          <p:cNvSpPr txBox="1"/>
          <p:nvPr/>
        </p:nvSpPr>
        <p:spPr>
          <a:xfrm>
            <a:off x="731520" y="4901184"/>
            <a:ext cx="30175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звонить сразу, звонок бесплатный с мобильного телефона</a:t>
            </a:r>
            <a:endParaRPr lang="en-US" sz="1500" dirty="0"/>
          </a:p>
        </p:txBody>
      </p:sp>
      <p:graphicFrame>
        <p:nvGraphicFramePr>
          <p:cNvPr id="5" name="Таблица мест риск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0" y="1600200"/>
          <a:ext cx="749808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846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Где лёд опаснее всего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B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говорим детям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B3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 берега и под снегом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Снег скрывает трещины и тонкий лёд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Над течением и родниками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Лёд там тоньше и подмыт снизу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 кустов, камыша, коряг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Вокруг предметов лёд тоньше и непрочнее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Рядом с лунками взрослых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подходим и не повторяем за взрослыми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Пруды и карьеры у дома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Знакомый водоём — не значит безопасный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Правила для детей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коротко и понятно</a:t>
            </a:r>
            <a:endParaRPr lang="en-US" sz="1400" dirty="0"/>
          </a:p>
        </p:txBody>
      </p:sp>
      <p:sp>
        <p:nvSpPr>
          <p:cNvPr id="6" name="Нельзя (фон)"/>
          <p:cNvSpPr/>
          <p:nvPr/>
        </p:nvSpPr>
        <p:spPr>
          <a:xfrm>
            <a:off x="548640" y="1600200"/>
            <a:ext cx="5417820" cy="3931920"/>
          </a:xfrm>
          <a:prstGeom prst="roundRect">
            <a:avLst>
              <a:gd name="adj" fmla="val 372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ельзя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Нельзя</a:t>
            </a:r>
            <a:endParaRPr lang="en-US" sz="2000" dirty="0"/>
          </a:p>
        </p:txBody>
      </p:sp>
      <p:sp>
        <p:nvSpPr>
          <p:cNvPr id="8" name="Нельзя (текст)"/>
          <p:cNvSpPr txBox="1"/>
          <p:nvPr/>
        </p:nvSpPr>
        <p:spPr>
          <a:xfrm>
            <a:off x="777240" y="2221992"/>
            <a:ext cx="49606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Выходить на лёд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Играть на льду, кататься на льдинах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Проверять лёд ногой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Идти по льду «короткой дорогой»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Подходить к кромке воды и обрыву</a:t>
            </a:r>
            <a:endParaRPr lang="en-US" sz="1900" dirty="0"/>
          </a:p>
        </p:txBody>
      </p:sp>
      <p:sp>
        <p:nvSpPr>
          <p:cNvPr id="9" name="Нужно (фон)"/>
          <p:cNvSpPr/>
          <p:nvPr/>
        </p:nvSpPr>
        <p:spPr>
          <a:xfrm>
            <a:off x="6195060" y="1600200"/>
            <a:ext cx="5417820" cy="3931920"/>
          </a:xfrm>
          <a:prstGeom prst="roundRect">
            <a:avLst>
              <a:gd name="adj" fmla="val 372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Нужно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Нужно</a:t>
            </a:r>
            <a:endParaRPr lang="en-US" sz="2000" dirty="0"/>
          </a:p>
        </p:txBody>
      </p:sp>
      <p:sp>
        <p:nvSpPr>
          <p:cNvPr id="11" name="Нужно (текст)"/>
          <p:cNvSpPr txBox="1"/>
          <p:nvPr/>
        </p:nvSpPr>
        <p:spPr>
          <a:xfrm>
            <a:off x="6423660" y="2221992"/>
            <a:ext cx="49606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Кататься только на обустроенных катках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Сообщить взрослым, если видишь детей на льду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Помнить номер 112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Говорить родителям, куда идёшь</a:t>
            </a:r>
            <a:endParaRPr lang="en-US" sz="1900" dirty="0"/>
          </a:p>
        </p:txBody>
      </p:sp>
      <p:sp>
        <p:nvSpPr>
          <p:cNvPr id="12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5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За детей на каникулах отвечают родители. Школа обучает, предупреждает и напоминает правила.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06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Если человек провалился под лёд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порядок действий</a:t>
            </a:r>
            <a:endParaRPr lang="en-US" sz="1400" dirty="0"/>
          </a:p>
        </p:txBody>
      </p:sp>
      <p:sp>
        <p:nvSpPr>
          <p:cNvPr id="6" name="Шаг 1 (фон)"/>
          <p:cNvSpPr/>
          <p:nvPr/>
        </p:nvSpPr>
        <p:spPr>
          <a:xfrm>
            <a:off x="548640" y="1600200"/>
            <a:ext cx="1978762" cy="2331720"/>
          </a:xfrm>
          <a:prstGeom prst="roundRect">
            <a:avLst>
              <a:gd name="adj" fmla="val 7394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Шаг 1 (кружок)"/>
          <p:cNvSpPr/>
          <p:nvPr/>
        </p:nvSpPr>
        <p:spPr>
          <a:xfrm>
            <a:off x="713232" y="1764792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Шаг 1 (цифра)"/>
          <p:cNvSpPr txBox="1"/>
          <p:nvPr/>
        </p:nvSpPr>
        <p:spPr>
          <a:xfrm>
            <a:off x="713232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Шаг 1 (заголовок)"/>
          <p:cNvSpPr txBox="1"/>
          <p:nvPr/>
        </p:nvSpPr>
        <p:spPr>
          <a:xfrm>
            <a:off x="713232" y="2350008"/>
            <a:ext cx="170444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Не паниковать</a:t>
            </a:r>
            <a:endParaRPr lang="en-US" sz="1700" dirty="0"/>
          </a:p>
        </p:txBody>
      </p:sp>
      <p:sp>
        <p:nvSpPr>
          <p:cNvPr id="10" name="Шаг 1 (текст)"/>
          <p:cNvSpPr txBox="1"/>
          <p:nvPr/>
        </p:nvSpPr>
        <p:spPr>
          <a:xfrm>
            <a:off x="713232" y="2788920"/>
            <a:ext cx="170444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Дышать глубоко и медленно, без резких движений</a:t>
            </a:r>
            <a:endParaRPr lang="en-US" sz="1500" dirty="0"/>
          </a:p>
        </p:txBody>
      </p:sp>
      <p:sp>
        <p:nvSpPr>
          <p:cNvPr id="11" name="Стрелка 1"/>
          <p:cNvSpPr/>
          <p:nvPr/>
        </p:nvSpPr>
        <p:spPr>
          <a:xfrm rot="5400000">
            <a:off x="2563978" y="2647188"/>
            <a:ext cx="219456" cy="237744"/>
          </a:xfrm>
          <a:prstGeom prst="triangl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2" name="Шаг 2 (фон)"/>
          <p:cNvSpPr/>
          <p:nvPr/>
        </p:nvSpPr>
        <p:spPr>
          <a:xfrm>
            <a:off x="2820010" y="1600200"/>
            <a:ext cx="1978762" cy="2331720"/>
          </a:xfrm>
          <a:prstGeom prst="roundRect">
            <a:avLst>
              <a:gd name="adj" fmla="val 7394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Шаг 2 (кружок)"/>
          <p:cNvSpPr/>
          <p:nvPr/>
        </p:nvSpPr>
        <p:spPr>
          <a:xfrm>
            <a:off x="2984602" y="1764792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Шаг 2 (цифра)"/>
          <p:cNvSpPr txBox="1"/>
          <p:nvPr/>
        </p:nvSpPr>
        <p:spPr>
          <a:xfrm>
            <a:off x="2984602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Шаг 2 (заголовок)"/>
          <p:cNvSpPr txBox="1"/>
          <p:nvPr/>
        </p:nvSpPr>
        <p:spPr>
          <a:xfrm>
            <a:off x="2984602" y="2350008"/>
            <a:ext cx="170444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Держаться за кромку</a:t>
            </a:r>
            <a:endParaRPr lang="en-US" sz="1700" dirty="0"/>
          </a:p>
        </p:txBody>
      </p:sp>
      <p:sp>
        <p:nvSpPr>
          <p:cNvPr id="16" name="Шаг 2 (текст)"/>
          <p:cNvSpPr txBox="1"/>
          <p:nvPr/>
        </p:nvSpPr>
        <p:spPr>
          <a:xfrm>
            <a:off x="2984602" y="2788920"/>
            <a:ext cx="170444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Раскинуть руки, опереться на край льда</a:t>
            </a:r>
            <a:endParaRPr lang="en-US" sz="1500" dirty="0"/>
          </a:p>
        </p:txBody>
      </p:sp>
      <p:sp>
        <p:nvSpPr>
          <p:cNvPr id="17" name="Стрелка 2"/>
          <p:cNvSpPr/>
          <p:nvPr/>
        </p:nvSpPr>
        <p:spPr>
          <a:xfrm rot="5400000">
            <a:off x="4835347" y="2647188"/>
            <a:ext cx="219456" cy="237744"/>
          </a:xfrm>
          <a:prstGeom prst="triangl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8" name="Шаг 3 (фон)"/>
          <p:cNvSpPr/>
          <p:nvPr/>
        </p:nvSpPr>
        <p:spPr>
          <a:xfrm>
            <a:off x="5091379" y="1600200"/>
            <a:ext cx="1978762" cy="2331720"/>
          </a:xfrm>
          <a:prstGeom prst="roundRect">
            <a:avLst>
              <a:gd name="adj" fmla="val 7394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Шаг 3 (кружок)"/>
          <p:cNvSpPr/>
          <p:nvPr/>
        </p:nvSpPr>
        <p:spPr>
          <a:xfrm>
            <a:off x="5255971" y="1764792"/>
            <a:ext cx="502920" cy="5029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Шаг 3 (цифра)"/>
          <p:cNvSpPr txBox="1"/>
          <p:nvPr/>
        </p:nvSpPr>
        <p:spPr>
          <a:xfrm>
            <a:off x="5255971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Шаг 3 (заголовок)"/>
          <p:cNvSpPr txBox="1"/>
          <p:nvPr/>
        </p:nvSpPr>
        <p:spPr>
          <a:xfrm>
            <a:off x="5255971" y="2350008"/>
            <a:ext cx="170444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Выбираться</a:t>
            </a:r>
            <a:endParaRPr lang="en-US" sz="1700" dirty="0"/>
          </a:p>
        </p:txBody>
      </p:sp>
      <p:sp>
        <p:nvSpPr>
          <p:cNvPr id="22" name="Шаг 3 (текст)"/>
          <p:cNvSpPr txBox="1"/>
          <p:nvPr/>
        </p:nvSpPr>
        <p:spPr>
          <a:xfrm>
            <a:off x="5255971" y="2788920"/>
            <a:ext cx="170444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Навалиться грудью, по очереди выбросить на лёд ноги</a:t>
            </a:r>
            <a:endParaRPr lang="en-US" sz="1500" dirty="0"/>
          </a:p>
        </p:txBody>
      </p:sp>
      <p:sp>
        <p:nvSpPr>
          <p:cNvPr id="23" name="Стрелка 3"/>
          <p:cNvSpPr/>
          <p:nvPr/>
        </p:nvSpPr>
        <p:spPr>
          <a:xfrm rot="5400000">
            <a:off x="7106717" y="2647188"/>
            <a:ext cx="219456" cy="237744"/>
          </a:xfrm>
          <a:prstGeom prst="triangl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4" name="Шаг 4 (фон)"/>
          <p:cNvSpPr/>
          <p:nvPr/>
        </p:nvSpPr>
        <p:spPr>
          <a:xfrm>
            <a:off x="7362749" y="1600200"/>
            <a:ext cx="1978762" cy="2331720"/>
          </a:xfrm>
          <a:prstGeom prst="roundRect">
            <a:avLst>
              <a:gd name="adj" fmla="val 7394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5" name="Шаг 4 (кружок)"/>
          <p:cNvSpPr/>
          <p:nvPr/>
        </p:nvSpPr>
        <p:spPr>
          <a:xfrm>
            <a:off x="7527341" y="1764792"/>
            <a:ext cx="502920" cy="50292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6" name="Шаг 4 (цифра)"/>
          <p:cNvSpPr txBox="1"/>
          <p:nvPr/>
        </p:nvSpPr>
        <p:spPr>
          <a:xfrm>
            <a:off x="7527341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7" name="Шаг 4 (заголовок)"/>
          <p:cNvSpPr txBox="1"/>
          <p:nvPr/>
        </p:nvSpPr>
        <p:spPr>
          <a:xfrm>
            <a:off x="7527341" y="2350008"/>
            <a:ext cx="170444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Откатиться</a:t>
            </a:r>
            <a:endParaRPr lang="en-US" sz="1700" dirty="0"/>
          </a:p>
        </p:txBody>
      </p:sp>
      <p:sp>
        <p:nvSpPr>
          <p:cNvPr id="28" name="Шаг 4 (текст)"/>
          <p:cNvSpPr txBox="1"/>
          <p:nvPr/>
        </p:nvSpPr>
        <p:spPr>
          <a:xfrm>
            <a:off x="7527341" y="2788920"/>
            <a:ext cx="170444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Откатиться в сторону и ползти назад по своему следу</a:t>
            </a:r>
            <a:endParaRPr lang="en-US" sz="1500" dirty="0"/>
          </a:p>
        </p:txBody>
      </p:sp>
      <p:sp>
        <p:nvSpPr>
          <p:cNvPr id="29" name="Стрелка 4"/>
          <p:cNvSpPr/>
          <p:nvPr/>
        </p:nvSpPr>
        <p:spPr>
          <a:xfrm rot="5400000">
            <a:off x="9378086" y="2647188"/>
            <a:ext cx="219456" cy="237744"/>
          </a:xfrm>
          <a:prstGeom prst="triangl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0" name="Шаг 5 (фон)"/>
          <p:cNvSpPr/>
          <p:nvPr/>
        </p:nvSpPr>
        <p:spPr>
          <a:xfrm>
            <a:off x="9634118" y="1600200"/>
            <a:ext cx="1978762" cy="2331720"/>
          </a:xfrm>
          <a:prstGeom prst="roundRect">
            <a:avLst>
              <a:gd name="adj" fmla="val 7394"/>
            </a:avLst>
          </a:prstGeom>
          <a:solidFill>
            <a:srgbClr val="F2EDE7"/>
          </a:solidFill>
          <a:ln w="12700">
            <a:solidFill>
              <a:srgbClr val="F2ED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1" name="Шаг 5 (кружок)"/>
          <p:cNvSpPr/>
          <p:nvPr/>
        </p:nvSpPr>
        <p:spPr>
          <a:xfrm>
            <a:off x="9798710" y="1764792"/>
            <a:ext cx="502920" cy="5029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2" name="Шаг 5 (цифра)"/>
          <p:cNvSpPr txBox="1"/>
          <p:nvPr/>
        </p:nvSpPr>
        <p:spPr>
          <a:xfrm>
            <a:off x="9798710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33" name="Шаг 5 (заголовок)"/>
          <p:cNvSpPr txBox="1"/>
          <p:nvPr/>
        </p:nvSpPr>
        <p:spPr>
          <a:xfrm>
            <a:off x="9798710" y="2350008"/>
            <a:ext cx="170444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Звонить 112</a:t>
            </a:r>
            <a:endParaRPr lang="en-US" sz="1700" dirty="0"/>
          </a:p>
        </p:txBody>
      </p:sp>
      <p:sp>
        <p:nvSpPr>
          <p:cNvPr id="34" name="Шаг 5 (текст)"/>
          <p:cNvSpPr txBox="1"/>
          <p:nvPr/>
        </p:nvSpPr>
        <p:spPr>
          <a:xfrm>
            <a:off x="9798710" y="2788920"/>
            <a:ext cx="170444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Вызвать помощь, согреться, обратиться к врачу</a:t>
            </a:r>
            <a:endParaRPr lang="en-US" sz="1500" dirty="0"/>
          </a:p>
        </p:txBody>
      </p:sp>
      <p:sp>
        <p:nvSpPr>
          <p:cNvPr id="35" name="Ребёнок-свидетель (фон)"/>
          <p:cNvSpPr/>
          <p:nvPr/>
        </p:nvSpPr>
        <p:spPr>
          <a:xfrm>
            <a:off x="548640" y="4206240"/>
            <a:ext cx="5394960" cy="2103120"/>
          </a:xfrm>
          <a:prstGeom prst="roundRect">
            <a:avLst>
              <a:gd name="adj" fmla="val 6957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6" name="Ребёнок-свидетель (заголовок)"/>
          <p:cNvSpPr txBox="1"/>
          <p:nvPr/>
        </p:nvSpPr>
        <p:spPr>
          <a:xfrm>
            <a:off x="777240" y="433425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Ребёнок-свидетель</a:t>
            </a:r>
            <a:endParaRPr lang="en-US" sz="2000" dirty="0"/>
          </a:p>
        </p:txBody>
      </p:sp>
      <p:sp>
        <p:nvSpPr>
          <p:cNvPr id="37" name="Ребёнок-свидетель (текст)"/>
          <p:cNvSpPr txBox="1"/>
          <p:nvPr/>
        </p:nvSpPr>
        <p:spPr>
          <a:xfrm>
            <a:off x="777240" y="4828032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 подходить к краю льда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Громко звать взрослых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Позвонить 112 и назвать место</a:t>
            </a:r>
            <a:endParaRPr lang="en-US" sz="1600" dirty="0"/>
          </a:p>
        </p:txBody>
      </p:sp>
      <p:sp>
        <p:nvSpPr>
          <p:cNvPr id="38" name="Взрослый-свидетель (фон)"/>
          <p:cNvSpPr/>
          <p:nvPr/>
        </p:nvSpPr>
        <p:spPr>
          <a:xfrm>
            <a:off x="6217920" y="4206240"/>
            <a:ext cx="5394960" cy="2103120"/>
          </a:xfrm>
          <a:prstGeom prst="roundRect">
            <a:avLst>
              <a:gd name="adj" fmla="val 6957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9" name="Взрослый-свидетель (заголовок)"/>
          <p:cNvSpPr txBox="1"/>
          <p:nvPr/>
        </p:nvSpPr>
        <p:spPr>
          <a:xfrm>
            <a:off x="6446520" y="433425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Взрослый-свидетель</a:t>
            </a:r>
            <a:endParaRPr lang="en-US" sz="2000" dirty="0"/>
          </a:p>
        </p:txBody>
      </p:sp>
      <p:sp>
        <p:nvSpPr>
          <p:cNvPr id="40" name="Взрослый-свидетель (текст)"/>
          <p:cNvSpPr txBox="1"/>
          <p:nvPr/>
        </p:nvSpPr>
        <p:spPr>
          <a:xfrm>
            <a:off x="6446520" y="4828032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Вызвать 112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Подать верёвку, шест или лестницу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 подходить к кромке вплотную, действовать лёжа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07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Открытая вода и берег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что ещё нужно знать</a:t>
            </a:r>
            <a:endParaRPr lang="en-US" sz="1400" dirty="0"/>
          </a:p>
        </p:txBody>
      </p:sp>
      <p:sp>
        <p:nvSpPr>
          <p:cNvPr id="6" name="Незамёрзшие водоёмы и полыньи (фон)"/>
          <p:cNvSpPr/>
          <p:nvPr/>
        </p:nvSpPr>
        <p:spPr>
          <a:xfrm>
            <a:off x="54864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езамёрзшие водоёмы и полыньи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Незамёрзшие водоёмы и полыньи</a:t>
            </a:r>
            <a:endParaRPr lang="en-US" sz="2000" dirty="0"/>
          </a:p>
        </p:txBody>
      </p:sp>
      <p:sp>
        <p:nvSpPr>
          <p:cNvPr id="8" name="Незамёрзшие водоёмы и полыньи (текст)"/>
          <p:cNvSpPr txBox="1"/>
          <p:nvPr/>
        </p:nvSpPr>
        <p:spPr>
          <a:xfrm>
            <a:off x="77724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Не играть рядом, не фотографироваться на краю, не подходить к воде без взрослых.</a:t>
            </a:r>
            <a:endParaRPr lang="en-US" sz="1800" dirty="0"/>
          </a:p>
        </p:txBody>
      </p:sp>
      <p:sp>
        <p:nvSpPr>
          <p:cNvPr id="9" name="Скользкие берега и обрывы (фон)"/>
          <p:cNvSpPr/>
          <p:nvPr/>
        </p:nvSpPr>
        <p:spPr>
          <a:xfrm>
            <a:off x="619506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Скользкие берега и обрывы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Скользкие берега и обрывы</a:t>
            </a:r>
            <a:endParaRPr lang="en-US" sz="2000" dirty="0"/>
          </a:p>
        </p:txBody>
      </p:sp>
      <p:sp>
        <p:nvSpPr>
          <p:cNvPr id="11" name="Скользкие берега и обрывы (текст)"/>
          <p:cNvSpPr txBox="1"/>
          <p:nvPr/>
        </p:nvSpPr>
        <p:spPr>
          <a:xfrm>
            <a:off x="642366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Мокрая глина, листва и крутые откосы: можно упасть в воду. Держаться подальше от края.</a:t>
            </a:r>
            <a:endParaRPr lang="en-US" sz="1800" dirty="0"/>
          </a:p>
        </p:txBody>
      </p:sp>
      <p:sp>
        <p:nvSpPr>
          <p:cNvPr id="12" name="Холодная вода (фон)"/>
          <p:cNvSpPr/>
          <p:nvPr/>
        </p:nvSpPr>
        <p:spPr>
          <a:xfrm>
            <a:off x="54864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Холодная вода (заголовок)"/>
          <p:cNvSpPr txBox="1"/>
          <p:nvPr/>
        </p:nvSpPr>
        <p:spPr>
          <a:xfrm>
            <a:off x="77724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Холодная вода</a:t>
            </a:r>
            <a:endParaRPr lang="en-US" sz="2000" dirty="0"/>
          </a:p>
        </p:txBody>
      </p:sp>
      <p:sp>
        <p:nvSpPr>
          <p:cNvPr id="14" name="Холодная вода (текст)"/>
          <p:cNvSpPr txBox="1"/>
          <p:nvPr/>
        </p:nvSpPr>
        <p:spPr>
          <a:xfrm>
            <a:off x="77724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Осенью купаться нельзя: холод быстро лишает сил, вода быстро охлаждает тело.</a:t>
            </a:r>
            <a:endParaRPr lang="en-US" sz="1800" dirty="0"/>
          </a:p>
        </p:txBody>
      </p:sp>
      <p:sp>
        <p:nvSpPr>
          <p:cNvPr id="15" name="Лодки, плоты, надувные игрушки (фон)"/>
          <p:cNvSpPr/>
          <p:nvPr/>
        </p:nvSpPr>
        <p:spPr>
          <a:xfrm>
            <a:off x="619506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Лодки, плоты, надувные игрушки (заголовок)"/>
          <p:cNvSpPr txBox="1"/>
          <p:nvPr/>
        </p:nvSpPr>
        <p:spPr>
          <a:xfrm>
            <a:off x="642366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Лодки, плоты, надувные игрушки</a:t>
            </a:r>
            <a:endParaRPr lang="en-US" sz="2000" dirty="0"/>
          </a:p>
        </p:txBody>
      </p:sp>
      <p:sp>
        <p:nvSpPr>
          <p:cNvPr id="17" name="Лодки, плоты, надувные игрушки (текст)"/>
          <p:cNvSpPr txBox="1"/>
          <p:nvPr/>
        </p:nvSpPr>
        <p:spPr>
          <a:xfrm>
            <a:off x="642366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Не выходить на воду без взрослых и спасательного жилета.</a:t>
            </a:r>
            <a:endParaRPr lang="en-US" sz="18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FF4D9"/>
          </a:solidFill>
          <a:ln w="12700">
            <a:solidFill>
              <a:srgbClr val="FFF4D9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Составьте карту водоёмов микрорайона: что и где опасно. Покажите её детям и родителям.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08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Основные задачи школы до каникул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Кто что делает</a:t>
            </a:r>
            <a:endParaRPr lang="en-US" sz="1400" dirty="0"/>
          </a:p>
        </p:txBody>
      </p:sp>
      <p:graphicFrame>
        <p:nvGraphicFramePr>
          <p:cNvPr id="9" name="Таблица задач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486400"/>
                <a:gridCol w="3017520"/>
                <a:gridCol w="20116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Задача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Составить карту опасных водоёмов микрорайона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Издать приказ о мерах безопасности детей на каникулах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Директор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часы и инструктаж с записью в журнале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последний учебный день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Разослать родителям памятку «Не выходи на лёд»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3–5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Уточнить действующие запреты на выход на лёд в администрации района и МЧС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Организовать дежурство администрации и канал обращений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Директор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время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отчёт и разобрать случаи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09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Нормативно-правовые акты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Перечень и пояснение к каждому пункту</a:t>
            </a:r>
            <a:endParaRPr lang="en-US" sz="1400" dirty="0"/>
          </a:p>
        </p:txBody>
      </p:sp>
      <p:graphicFrame>
        <p:nvGraphicFramePr>
          <p:cNvPr id="10" name="Таблица НП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6949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Водный кодекс РФ от 03.06.2006 № 74-ФЗ (ст. 6)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Порядок пользования водными объектами общего пользования; ограничения и запреты вводятся в установленном порядке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охраны жизни людей на водных объектах вашего региона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Принимаются субъектом РФ. Актуальные запреты и сроки уточняйте в региональном МЧС и администрации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21.12.1994 № 68-ФЗ «О защите населения и территорий от чрезвычайных ситуаций…»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Общие требования к предупреждению чрезвычайных ситуаций и информированию населения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29.12.2012 № 273-ФЗ «Об образовании в РФ» (ст. 28, 41)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Школа отвечает за жизнь и здоровье детей в образовательном процессе и проводит профилактику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24.06.1999 № 120-ФЗ о профилактике безнадзорности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Основа профилактической работы с детьми и семьями, в том числе при отсутствии присмотра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Семейный кодекс РФ (ст. 63), КоАП РФ (ст. 5.35)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Ответственность родителей за воспитание и безопасность детей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360"/>
                </a:solidFill>
              </a:rPr>
              <a:t>Редакции документов могут меняться — перед использованием проверяйте их актуальность.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10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Контроль, сроки и выводы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Дорожная карта и главное для запоминания</a:t>
            </a:r>
            <a:endParaRPr lang="en-US" sz="1400" dirty="0"/>
          </a:p>
        </p:txBody>
      </p:sp>
      <p:sp>
        <p:nvSpPr>
          <p:cNvPr id="6" name="Линия времени"/>
          <p:cNvSpPr/>
          <p:nvPr/>
        </p:nvSpPr>
        <p:spPr>
          <a:xfrm>
            <a:off x="822960" y="1737360"/>
            <a:ext cx="10515600" cy="64008"/>
          </a:xfrm>
          <a:prstGeom prst="rect">
            <a:avLst/>
          </a:prstGeom>
          <a:solidFill>
            <a:srgbClr val="8B5A2B"/>
          </a:solidFill>
          <a:ln w="12700">
            <a:solidFill>
              <a:srgbClr val="8B5A2B"/>
            </a:solidFill>
            <a:prstDash val="solid"/>
          </a:ln>
        </p:spPr>
      </p:sp>
      <p:sp>
        <p:nvSpPr>
          <p:cNvPr id="7" name="Точка 1"/>
          <p:cNvSpPr/>
          <p:nvPr/>
        </p:nvSpPr>
        <p:spPr>
          <a:xfrm>
            <a:off x="640080" y="1586484"/>
            <a:ext cx="365760" cy="36576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Этап 1"/>
          <p:cNvSpPr txBox="1"/>
          <p:nvPr/>
        </p:nvSpPr>
        <p:spPr>
          <a:xfrm>
            <a:off x="54864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За 5–7 дней</a:t>
            </a:r>
            <a:endParaRPr lang="en-US" sz="17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приказ, карта водоёмов</a:t>
            </a:r>
            <a:endParaRPr lang="en-US" sz="1700" dirty="0"/>
          </a:p>
        </p:txBody>
      </p:sp>
      <p:sp>
        <p:nvSpPr>
          <p:cNvPr id="9" name="Точка 2"/>
          <p:cNvSpPr/>
          <p:nvPr/>
        </p:nvSpPr>
        <p:spPr>
          <a:xfrm>
            <a:off x="4145280" y="1586484"/>
            <a:ext cx="365760" cy="36576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0" name="Этап 2"/>
          <p:cNvSpPr txBox="1"/>
          <p:nvPr/>
        </p:nvSpPr>
        <p:spPr>
          <a:xfrm>
            <a:off x="30022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Последний день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инструктаж с росписью</a:t>
            </a:r>
            <a:endParaRPr lang="en-US" sz="1700" dirty="0"/>
          </a:p>
        </p:txBody>
      </p:sp>
      <p:sp>
        <p:nvSpPr>
          <p:cNvPr id="11" name="Точка 3"/>
          <p:cNvSpPr/>
          <p:nvPr/>
        </p:nvSpPr>
        <p:spPr>
          <a:xfrm>
            <a:off x="7650480" y="1586484"/>
            <a:ext cx="365760" cy="36576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2" name="Этап 3"/>
          <p:cNvSpPr txBox="1"/>
          <p:nvPr/>
        </p:nvSpPr>
        <p:spPr>
          <a:xfrm>
            <a:off x="65074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Каникулы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дежурство и обращения</a:t>
            </a:r>
            <a:endParaRPr lang="en-US" sz="1700" dirty="0"/>
          </a:p>
        </p:txBody>
      </p:sp>
      <p:sp>
        <p:nvSpPr>
          <p:cNvPr id="13" name="Точка 4"/>
          <p:cNvSpPr/>
          <p:nvPr/>
        </p:nvSpPr>
        <p:spPr>
          <a:xfrm>
            <a:off x="11155680" y="1586484"/>
            <a:ext cx="365760" cy="365760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Этап 4"/>
          <p:cNvSpPr txBox="1"/>
          <p:nvPr/>
        </p:nvSpPr>
        <p:spPr>
          <a:xfrm>
            <a:off x="896112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После каникул</a:t>
            </a:r>
            <a:endParaRPr lang="en-US" sz="1700" dirty="0"/>
          </a:p>
          <a:p>
            <a:pPr algn="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отчёт и разбор случаев</a:t>
            </a:r>
            <a:endParaRPr lang="en-US" sz="1700" dirty="0"/>
          </a:p>
        </p:txBody>
      </p:sp>
      <p:sp>
        <p:nvSpPr>
          <p:cNvPr id="15" name="Детям (фон)"/>
          <p:cNvSpPr/>
          <p:nvPr/>
        </p:nvSpPr>
        <p:spPr>
          <a:xfrm>
            <a:off x="54864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Детям (заголовок)"/>
          <p:cNvSpPr txBox="1"/>
          <p:nvPr/>
        </p:nvSpPr>
        <p:spPr>
          <a:xfrm>
            <a:off x="77724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Детям</a:t>
            </a:r>
            <a:endParaRPr lang="en-US" sz="2000" dirty="0"/>
          </a:p>
        </p:txBody>
      </p:sp>
      <p:sp>
        <p:nvSpPr>
          <p:cNvPr id="17" name="Детям (текст)"/>
          <p:cNvSpPr txBox="1"/>
          <p:nvPr/>
        </p:nvSpPr>
        <p:spPr>
          <a:xfrm>
            <a:off x="77724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 лёд не выходить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Если беда — звать взрослых и звонить 112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Играть только на катках</a:t>
            </a:r>
            <a:endParaRPr lang="en-US" sz="1600" dirty="0"/>
          </a:p>
        </p:txBody>
      </p:sp>
      <p:sp>
        <p:nvSpPr>
          <p:cNvPr id="18" name="Родителям (фон)"/>
          <p:cNvSpPr/>
          <p:nvPr/>
        </p:nvSpPr>
        <p:spPr>
          <a:xfrm>
            <a:off x="429768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Родителям (заголовок)"/>
          <p:cNvSpPr txBox="1"/>
          <p:nvPr/>
        </p:nvSpPr>
        <p:spPr>
          <a:xfrm>
            <a:off x="452628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Родителям</a:t>
            </a:r>
            <a:endParaRPr lang="en-US" sz="2000" dirty="0"/>
          </a:p>
        </p:txBody>
      </p:sp>
      <p:sp>
        <p:nvSpPr>
          <p:cNvPr id="20" name="Родителям (текст)"/>
          <p:cNvSpPr txBox="1"/>
          <p:nvPr/>
        </p:nvSpPr>
        <p:spPr>
          <a:xfrm>
            <a:off x="452628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Объяснить опасность льда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Знать, где гуляет ребёнок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Пресекать выход на лёд</a:t>
            </a:r>
            <a:endParaRPr lang="en-US" sz="1600" dirty="0"/>
          </a:p>
        </p:txBody>
      </p:sp>
      <p:sp>
        <p:nvSpPr>
          <p:cNvPr id="21" name="Школе (фон)"/>
          <p:cNvSpPr/>
          <p:nvPr/>
        </p:nvSpPr>
        <p:spPr>
          <a:xfrm>
            <a:off x="804672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Школе (заголовок)"/>
          <p:cNvSpPr txBox="1"/>
          <p:nvPr/>
        </p:nvSpPr>
        <p:spPr>
          <a:xfrm>
            <a:off x="827532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Школе</a:t>
            </a:r>
            <a:endParaRPr lang="en-US" sz="2000" dirty="0"/>
          </a:p>
        </p:txBody>
      </p:sp>
      <p:sp>
        <p:nvSpPr>
          <p:cNvPr id="23" name="Школе (текст)"/>
          <p:cNvSpPr txBox="1"/>
          <p:nvPr/>
        </p:nvSpPr>
        <p:spPr>
          <a:xfrm>
            <a:off x="827532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Карта водоёмов, приказ, инструктажи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Памятки для семей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Отчёт после каникул</a:t>
            </a:r>
            <a:endParaRPr lang="en-US" sz="1600" dirty="0"/>
          </a:p>
        </p:txBody>
      </p:sp>
      <p:sp>
        <p:nvSpPr>
          <p:cNvPr id="24" name="Вопросы (плашка)"/>
          <p:cNvSpPr/>
          <p:nvPr/>
        </p:nvSpPr>
        <p:spPr>
          <a:xfrm>
            <a:off x="548640" y="5742432"/>
            <a:ext cx="11064240" cy="548640"/>
          </a:xfrm>
          <a:prstGeom prst="roundRect">
            <a:avLst>
              <a:gd name="adj" fmla="val 50000"/>
            </a:avLst>
          </a:prstGeom>
          <a:solidFill>
            <a:srgbClr val="E8751A"/>
          </a:solidFill>
          <a:ln w="12700">
            <a:solidFill>
              <a:srgbClr val="E8751A"/>
            </a:solidFill>
            <a:prstDash val="solid"/>
          </a:ln>
        </p:spPr>
      </p:sp>
      <p:sp>
        <p:nvSpPr>
          <p:cNvPr id="25" name="Вопросы (текст)"/>
          <p:cNvSpPr txBox="1"/>
          <p:nvPr/>
        </p:nvSpPr>
        <p:spPr>
          <a:xfrm>
            <a:off x="548640" y="574243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Вопросы и обсуждение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сенняя школа">
  <a:themeElements>
    <a:clrScheme name="Осенняя школа">
      <a:dk1>
        <a:srgbClr val="3B2A1E"/>
      </a:dk1>
      <a:lt1>
        <a:srgbClr val="FFFFFF"/>
      </a:lt1>
      <a:dk2>
        <a:srgbClr val="B5402F"/>
      </a:dk2>
      <a:lt2>
        <a:srgbClr val="FFF7E6"/>
      </a:lt2>
      <a:accent1>
        <a:srgbClr val="E8751A"/>
      </a:accent1>
      <a:accent2>
        <a:srgbClr val="B5402F"/>
      </a:accent2>
      <a:accent3>
        <a:srgbClr val="7A8B3A"/>
      </a:accent3>
      <a:accent4>
        <a:srgbClr val="2D7F7A"/>
      </a:accent4>
      <a:accent5>
        <a:srgbClr val="8B5A2B"/>
      </a:accent5>
      <a:accent6>
        <a:srgbClr val="F2B134"/>
      </a:accent6>
      <a:hlink>
        <a:srgbClr val="2D7F7A"/>
      </a:hlink>
      <a:folHlink>
        <a:srgbClr val="8B5A2B"/>
      </a:folHlink>
    </a:clrScheme>
    <a:fontScheme name="Осенняя школа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 на каникулах: лёд и вода</dc:title>
  <dc:subject>PptxGenJS Presentation</dc:subject>
  <dc:creator>Администрация школы</dc:creator>
  <cp:lastModifiedBy>Администрация школы</cp:lastModifiedBy>
  <cp:revision>1</cp:revision>
  <dcterms:created xsi:type="dcterms:W3CDTF">2026-10-29T08:42:12Z</dcterms:created>
  <dcterms:modified xsi:type="dcterms:W3CDTF">2026-10-29T08:42:12Z</dcterms:modified>
</cp:coreProperties>
</file>