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Тема: безопасное обращение с пиротехникой и открытым огнём.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План доклада.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Порядок действий по рекомендациям МЧС.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Итоговый слайд.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053328"/>
            <a:ext cx="12191695" cy="804672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035040"/>
            <a:ext cx="12191695" cy="45720"/>
          </a:xfrm>
          <a:prstGeom prst="rect">
            <a:avLst/>
          </a:prstGeom>
          <a:solidFill>
            <a:srgbClr val="8B5A2B"/>
          </a:solidFill>
          <a:ln/>
        </p:spPr>
      </p:sp>
      <p:pic>
        <p:nvPicPr>
          <p:cNvPr id="4" name="Image 0" descr="/tmp/claude-0/-home-claude/93712537-5989-58f1-97cf-3125139d8776/scratchpad/out/_img/cover_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320040"/>
            <a:ext cx="4754880" cy="5440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A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/_img/leaves_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73152"/>
            <a:ext cx="2743200" cy="1627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473952"/>
            <a:ext cx="12191695" cy="36576"/>
          </a:xfrm>
          <a:prstGeom prst="rect">
            <a:avLst/>
          </a:prstGeom>
          <a:solidFill>
            <a:srgbClr val="8B5A2B"/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654710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7360"/>
                </a:solidFill>
              </a:rPr>
              <a:t>Безопасность детей на каникулах · Пиротехника и огонь · 2026/27</a:t>
            </a:r>
            <a:endParaRPr lang="en-US" sz="110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8A7360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B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/_img/leaves_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73152"/>
            <a:ext cx="2743200" cy="1627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473952"/>
            <a:ext cx="12191695" cy="36576"/>
          </a:xfrm>
          <a:prstGeom prst="rect">
            <a:avLst/>
          </a:prstGeom>
          <a:solidFill>
            <a:srgbClr val="8B5A2B"/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654710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7360"/>
                </a:solidFill>
              </a:rPr>
              <a:t>Безопасность детей на каникулах · Пиротехника и огонь · 2026/27</a:t>
            </a:r>
            <a:endParaRPr lang="en-US" sz="110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8A7360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C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/_img/leaves_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73152"/>
            <a:ext cx="2743200" cy="1627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473952"/>
            <a:ext cx="12191695" cy="36576"/>
          </a:xfrm>
          <a:prstGeom prst="rect">
            <a:avLst/>
          </a:prstGeom>
          <a:solidFill>
            <a:srgbClr val="8B5A2B"/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654710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7360"/>
                </a:solidFill>
              </a:rPr>
              <a:t>Безопасность детей на каникулах · Пиротехника и огонь · 2026/27</a:t>
            </a:r>
            <a:endParaRPr lang="en-US" sz="110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8A7360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731520" y="868680"/>
            <a:ext cx="329184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731520" y="8686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КАНИКУЛЫ 2026/2027</a:t>
            </a:r>
            <a:endParaRPr lang="en-US" sz="14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731520" y="1600200"/>
            <a:ext cx="64008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tx1"/>
                </a:solidFill>
              </a:rPr>
              <a:t>Безопасность детей на каникулах</a:t>
            </a:r>
            <a:endParaRPr lang="en-US" sz="4400" dirty="0"/>
          </a:p>
        </p:txBody>
      </p:sp>
      <p:sp>
        <p:nvSpPr>
          <p:cNvPr id="5" name="Подзаголовок"/>
          <p:cNvSpPr txBox="1"/>
          <p:nvPr/>
        </p:nvSpPr>
        <p:spPr>
          <a:xfrm>
            <a:off x="731520" y="3063240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Пиротехника и открытый огонь: правила для детей и родителей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02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Цели и план разбора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Что хотим понять и решить перед каникулами</a:t>
            </a:r>
            <a:endParaRPr lang="en-US" sz="1400" dirty="0"/>
          </a:p>
        </p:txBody>
      </p:sp>
      <p:sp>
        <p:nvSpPr>
          <p:cNvPr id="6" name="Цель 1 (фон)"/>
          <p:cNvSpPr/>
          <p:nvPr/>
        </p:nvSpPr>
        <p:spPr>
          <a:xfrm>
            <a:off x="548640" y="160020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Номер 1"/>
          <p:cNvSpPr/>
          <p:nvPr/>
        </p:nvSpPr>
        <p:spPr>
          <a:xfrm>
            <a:off x="731520" y="1783080"/>
            <a:ext cx="566928" cy="56692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Номер 1 (текст)"/>
          <p:cNvSpPr txBox="1"/>
          <p:nvPr/>
        </p:nvSpPr>
        <p:spPr>
          <a:xfrm>
            <a:off x="73152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9" name="Цель 1 (заголовок)"/>
          <p:cNvSpPr txBox="1"/>
          <p:nvPr/>
        </p:nvSpPr>
        <p:spPr>
          <a:xfrm>
            <a:off x="1463040" y="172821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Показать опасность</a:t>
            </a:r>
            <a:endParaRPr lang="en-US" sz="1800" dirty="0"/>
          </a:p>
        </p:txBody>
      </p:sp>
      <p:sp>
        <p:nvSpPr>
          <p:cNvPr id="10" name="Цель 1 (текст)"/>
          <p:cNvSpPr txBox="1"/>
          <p:nvPr/>
        </p:nvSpPr>
        <p:spPr>
          <a:xfrm>
            <a:off x="1463040" y="222199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чем пиротехника и огонь грозят детям</a:t>
            </a:r>
            <a:endParaRPr lang="en-US" sz="1500" dirty="0"/>
          </a:p>
        </p:txBody>
      </p:sp>
      <p:sp>
        <p:nvSpPr>
          <p:cNvPr id="11" name="Цель 2 (фон)"/>
          <p:cNvSpPr/>
          <p:nvPr/>
        </p:nvSpPr>
        <p:spPr>
          <a:xfrm>
            <a:off x="4206240" y="160020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2" name="Номер 2"/>
          <p:cNvSpPr/>
          <p:nvPr/>
        </p:nvSpPr>
        <p:spPr>
          <a:xfrm>
            <a:off x="4389120" y="1783080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Номер 2 (текст)"/>
          <p:cNvSpPr txBox="1"/>
          <p:nvPr/>
        </p:nvSpPr>
        <p:spPr>
          <a:xfrm>
            <a:off x="438912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Цель 2 (заголовок)"/>
          <p:cNvSpPr txBox="1"/>
          <p:nvPr/>
        </p:nvSpPr>
        <p:spPr>
          <a:xfrm>
            <a:off x="5120640" y="172821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Объяснить правила</a:t>
            </a:r>
            <a:endParaRPr lang="en-US" sz="1800" dirty="0"/>
          </a:p>
        </p:txBody>
      </p:sp>
      <p:sp>
        <p:nvSpPr>
          <p:cNvPr id="15" name="Цель 2 (текст)"/>
          <p:cNvSpPr txBox="1"/>
          <p:nvPr/>
        </p:nvSpPr>
        <p:spPr>
          <a:xfrm>
            <a:off x="5120640" y="222199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для детей и для родителей</a:t>
            </a:r>
            <a:endParaRPr lang="en-US" sz="1500" dirty="0"/>
          </a:p>
        </p:txBody>
      </p:sp>
      <p:sp>
        <p:nvSpPr>
          <p:cNvPr id="16" name="Цель 3 (фон)"/>
          <p:cNvSpPr/>
          <p:nvPr/>
        </p:nvSpPr>
        <p:spPr>
          <a:xfrm>
            <a:off x="548640" y="384048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7" name="Номер 3"/>
          <p:cNvSpPr/>
          <p:nvPr/>
        </p:nvSpPr>
        <p:spPr>
          <a:xfrm>
            <a:off x="731520" y="402336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Номер 3 (текст)"/>
          <p:cNvSpPr txBox="1"/>
          <p:nvPr/>
        </p:nvSpPr>
        <p:spPr>
          <a:xfrm>
            <a:off x="731520" y="4023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9" name="Цель 3 (заголовок)"/>
          <p:cNvSpPr txBox="1"/>
          <p:nvPr/>
        </p:nvSpPr>
        <p:spPr>
          <a:xfrm>
            <a:off x="1463040" y="396849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Ответственные</a:t>
            </a:r>
            <a:endParaRPr lang="en-US" sz="1800" dirty="0"/>
          </a:p>
        </p:txBody>
      </p:sp>
      <p:sp>
        <p:nvSpPr>
          <p:cNvPr id="20" name="Цель 3 (текст)"/>
          <p:cNvSpPr txBox="1"/>
          <p:nvPr/>
        </p:nvSpPr>
        <p:spPr>
          <a:xfrm>
            <a:off x="1463040" y="446227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кто и что делает до каникул</a:t>
            </a:r>
            <a:endParaRPr lang="en-US" sz="1500" dirty="0"/>
          </a:p>
        </p:txBody>
      </p:sp>
      <p:sp>
        <p:nvSpPr>
          <p:cNvPr id="21" name="Цель 4 (фон)"/>
          <p:cNvSpPr/>
          <p:nvPr/>
        </p:nvSpPr>
        <p:spPr>
          <a:xfrm>
            <a:off x="4206240" y="384048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2" name="Номер 4"/>
          <p:cNvSpPr/>
          <p:nvPr/>
        </p:nvSpPr>
        <p:spPr>
          <a:xfrm>
            <a:off x="4389120" y="4023360"/>
            <a:ext cx="566928" cy="566928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3" name="Номер 4 (текст)"/>
          <p:cNvSpPr txBox="1"/>
          <p:nvPr/>
        </p:nvSpPr>
        <p:spPr>
          <a:xfrm>
            <a:off x="4389120" y="4023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24" name="Цель 4 (заголовок)"/>
          <p:cNvSpPr txBox="1"/>
          <p:nvPr/>
        </p:nvSpPr>
        <p:spPr>
          <a:xfrm>
            <a:off x="5120640" y="396849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4"/>
                </a:solidFill>
              </a:rPr>
              <a:t>Закрепить контроль</a:t>
            </a:r>
            <a:endParaRPr lang="en-US" sz="1800" dirty="0"/>
          </a:p>
        </p:txBody>
      </p:sp>
      <p:sp>
        <p:nvSpPr>
          <p:cNvPr id="25" name="Цель 4 (текст)"/>
          <p:cNvSpPr txBox="1"/>
          <p:nvPr/>
        </p:nvSpPr>
        <p:spPr>
          <a:xfrm>
            <a:off x="5120640" y="446227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сроки, отчёты, разбор случаев</a:t>
            </a:r>
            <a:endParaRPr lang="en-US" sz="1500" dirty="0"/>
          </a:p>
        </p:txBody>
      </p:sp>
      <p:sp>
        <p:nvSpPr>
          <p:cNvPr id="26" name="План (фон)"/>
          <p:cNvSpPr/>
          <p:nvPr/>
        </p:nvSpPr>
        <p:spPr>
          <a:xfrm>
            <a:off x="8001000" y="1600200"/>
            <a:ext cx="3611880" cy="4297680"/>
          </a:xfrm>
          <a:prstGeom prst="roundRect">
            <a:avLst>
              <a:gd name="adj" fmla="val 4051"/>
            </a:avLst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7" name="План (заголовок)"/>
          <p:cNvSpPr txBox="1"/>
          <p:nvPr/>
        </p:nvSpPr>
        <p:spPr>
          <a:xfrm>
            <a:off x="8229600" y="17373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План разбора</a:t>
            </a:r>
            <a:endParaRPr lang="en-US" sz="2000" dirty="0"/>
          </a:p>
        </p:txBody>
      </p:sp>
      <p:sp>
        <p:nvSpPr>
          <p:cNvPr id="28" name="План 1 (кружок)"/>
          <p:cNvSpPr/>
          <p:nvPr/>
        </p:nvSpPr>
        <p:spPr>
          <a:xfrm>
            <a:off x="8229600" y="2386584"/>
            <a:ext cx="329184" cy="32918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9" name="План 1 (цифра)"/>
          <p:cNvSpPr txBox="1"/>
          <p:nvPr/>
        </p:nvSpPr>
        <p:spPr>
          <a:xfrm>
            <a:off x="8229600" y="23865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30" name="План 1 (текст)"/>
          <p:cNvSpPr txBox="1"/>
          <p:nvPr/>
        </p:nvSpPr>
        <p:spPr>
          <a:xfrm>
            <a:off x="8686800" y="233172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Почему это опасно</a:t>
            </a:r>
            <a:endParaRPr lang="en-US" sz="1500" dirty="0"/>
          </a:p>
        </p:txBody>
      </p:sp>
      <p:sp>
        <p:nvSpPr>
          <p:cNvPr id="31" name="План 2 (кружок)"/>
          <p:cNvSpPr/>
          <p:nvPr/>
        </p:nvSpPr>
        <p:spPr>
          <a:xfrm>
            <a:off x="8229600" y="2953512"/>
            <a:ext cx="329184" cy="3291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2" name="План 2 (цифра)"/>
          <p:cNvSpPr txBox="1"/>
          <p:nvPr/>
        </p:nvSpPr>
        <p:spPr>
          <a:xfrm>
            <a:off x="8229600" y="295351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33" name="План 2 (текст)"/>
          <p:cNvSpPr txBox="1"/>
          <p:nvPr/>
        </p:nvSpPr>
        <p:spPr>
          <a:xfrm>
            <a:off x="8686800" y="2898648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Что смотреть на упаковке</a:t>
            </a:r>
            <a:endParaRPr lang="en-US" sz="1500" dirty="0"/>
          </a:p>
        </p:txBody>
      </p:sp>
      <p:sp>
        <p:nvSpPr>
          <p:cNvPr id="34" name="План 3 (кружок)"/>
          <p:cNvSpPr/>
          <p:nvPr/>
        </p:nvSpPr>
        <p:spPr>
          <a:xfrm>
            <a:off x="8229600" y="3520440"/>
            <a:ext cx="329184" cy="32918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5" name="План 3 (цифра)"/>
          <p:cNvSpPr txBox="1"/>
          <p:nvPr/>
        </p:nvSpPr>
        <p:spPr>
          <a:xfrm>
            <a:off x="8229600" y="35204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36" name="План 3 (текст)"/>
          <p:cNvSpPr txBox="1"/>
          <p:nvPr/>
        </p:nvSpPr>
        <p:spPr>
          <a:xfrm>
            <a:off x="8686800" y="3465576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Правила для детей</a:t>
            </a:r>
            <a:endParaRPr lang="en-US" sz="1500" dirty="0"/>
          </a:p>
        </p:txBody>
      </p:sp>
      <p:sp>
        <p:nvSpPr>
          <p:cNvPr id="37" name="План 4 (кружок)"/>
          <p:cNvSpPr/>
          <p:nvPr/>
        </p:nvSpPr>
        <p:spPr>
          <a:xfrm>
            <a:off x="8229600" y="4087368"/>
            <a:ext cx="329184" cy="32918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8" name="План 4 (цифра)"/>
          <p:cNvSpPr txBox="1"/>
          <p:nvPr/>
        </p:nvSpPr>
        <p:spPr>
          <a:xfrm>
            <a:off x="8229600" y="40873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39" name="План 4 (текст)"/>
          <p:cNvSpPr txBox="1"/>
          <p:nvPr/>
        </p:nvSpPr>
        <p:spPr>
          <a:xfrm>
            <a:off x="8686800" y="4032504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Правила для родителей</a:t>
            </a:r>
            <a:endParaRPr lang="en-US" sz="1500" dirty="0"/>
          </a:p>
        </p:txBody>
      </p:sp>
      <p:sp>
        <p:nvSpPr>
          <p:cNvPr id="40" name="План 5 (кружок)"/>
          <p:cNvSpPr/>
          <p:nvPr/>
        </p:nvSpPr>
        <p:spPr>
          <a:xfrm>
            <a:off x="8229600" y="4654296"/>
            <a:ext cx="329184" cy="32918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41" name="План 5 (цифра)"/>
          <p:cNvSpPr txBox="1"/>
          <p:nvPr/>
        </p:nvSpPr>
        <p:spPr>
          <a:xfrm>
            <a:off x="8229600" y="46542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42" name="План 5 (текст)"/>
          <p:cNvSpPr txBox="1"/>
          <p:nvPr/>
        </p:nvSpPr>
        <p:spPr>
          <a:xfrm>
            <a:off x="8686800" y="4599432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Открытый огонь и пожар</a:t>
            </a:r>
            <a:endParaRPr lang="en-US" sz="1500" dirty="0"/>
          </a:p>
        </p:txBody>
      </p:sp>
      <p:sp>
        <p:nvSpPr>
          <p:cNvPr id="43" name="План 6 (кружок)"/>
          <p:cNvSpPr/>
          <p:nvPr/>
        </p:nvSpPr>
        <p:spPr>
          <a:xfrm>
            <a:off x="8229600" y="5221224"/>
            <a:ext cx="329184" cy="32918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44" name="План 6 (цифра)"/>
          <p:cNvSpPr txBox="1"/>
          <p:nvPr/>
        </p:nvSpPr>
        <p:spPr>
          <a:xfrm>
            <a:off x="8229600" y="522122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45" name="План 6 (текст)"/>
          <p:cNvSpPr txBox="1"/>
          <p:nvPr/>
        </p:nvSpPr>
        <p:spPr>
          <a:xfrm>
            <a:off x="8686800" y="516636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Задачи, документы, контроль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03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Почему пиротехника и огонь опасны для детей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четыре причины</a:t>
            </a:r>
            <a:endParaRPr lang="en-US" sz="1400" dirty="0"/>
          </a:p>
        </p:txBody>
      </p:sp>
      <p:sp>
        <p:nvSpPr>
          <p:cNvPr id="6" name="Любопытство (фон)"/>
          <p:cNvSpPr/>
          <p:nvPr/>
        </p:nvSpPr>
        <p:spPr>
          <a:xfrm>
            <a:off x="548640" y="160020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Любопытство (заголовок)"/>
          <p:cNvSpPr txBox="1"/>
          <p:nvPr/>
        </p:nvSpPr>
        <p:spPr>
          <a:xfrm>
            <a:off x="77724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Любопытство</a:t>
            </a:r>
            <a:endParaRPr lang="en-US" sz="2000" dirty="0"/>
          </a:p>
        </p:txBody>
      </p:sp>
      <p:sp>
        <p:nvSpPr>
          <p:cNvPr id="8" name="Любопытство (текст)"/>
          <p:cNvSpPr txBox="1"/>
          <p:nvPr/>
        </p:nvSpPr>
        <p:spPr>
          <a:xfrm>
            <a:off x="777240" y="222199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Яркий эффект притягивает: хочется поджечь «только попробовать» и посмотреть вблизи.</a:t>
            </a:r>
            <a:endParaRPr lang="en-US" sz="1800" dirty="0"/>
          </a:p>
        </p:txBody>
      </p:sp>
      <p:sp>
        <p:nvSpPr>
          <p:cNvPr id="9" name="Всё происходит быстро (фон)"/>
          <p:cNvSpPr/>
          <p:nvPr/>
        </p:nvSpPr>
        <p:spPr>
          <a:xfrm>
            <a:off x="6195060" y="160020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0" name="Всё происходит быстро (заголовок)"/>
          <p:cNvSpPr txBox="1"/>
          <p:nvPr/>
        </p:nvSpPr>
        <p:spPr>
          <a:xfrm>
            <a:off x="642366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Всё происходит быстро</a:t>
            </a:r>
            <a:endParaRPr lang="en-US" sz="2000" dirty="0"/>
          </a:p>
        </p:txBody>
      </p:sp>
      <p:sp>
        <p:nvSpPr>
          <p:cNvPr id="11" name="Всё происходит быстро (текст)"/>
          <p:cNvSpPr txBox="1"/>
          <p:nvPr/>
        </p:nvSpPr>
        <p:spPr>
          <a:xfrm>
            <a:off x="6423660" y="222199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Выстрел, разрыв, искры: ребёнок не успевает отойти или спрятаться.</a:t>
            </a:r>
            <a:endParaRPr lang="en-US" sz="1800" dirty="0"/>
          </a:p>
        </p:txBody>
      </p:sp>
      <p:sp>
        <p:nvSpPr>
          <p:cNvPr id="12" name="Ожоги и травмы (фон)"/>
          <p:cNvSpPr/>
          <p:nvPr/>
        </p:nvSpPr>
        <p:spPr>
          <a:xfrm>
            <a:off x="548640" y="368046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3" name="Ожоги и травмы (заголовок)"/>
          <p:cNvSpPr txBox="1"/>
          <p:nvPr/>
        </p:nvSpPr>
        <p:spPr>
          <a:xfrm>
            <a:off x="777240" y="380847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Ожоги и травмы</a:t>
            </a:r>
            <a:endParaRPr lang="en-US" sz="2000" dirty="0"/>
          </a:p>
        </p:txBody>
      </p:sp>
      <p:sp>
        <p:nvSpPr>
          <p:cNvPr id="14" name="Ожоги и травмы (текст)"/>
          <p:cNvSpPr txBox="1"/>
          <p:nvPr/>
        </p:nvSpPr>
        <p:spPr>
          <a:xfrm>
            <a:off x="777240" y="430225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Основные последствия: ожоги, травмы рук и лица, повреждение слуха, пожар.</a:t>
            </a:r>
            <a:endParaRPr lang="en-US" sz="1800" dirty="0"/>
          </a:p>
        </p:txBody>
      </p:sp>
      <p:sp>
        <p:nvSpPr>
          <p:cNvPr id="15" name="Огонь без присмотра (фон)"/>
          <p:cNvSpPr/>
          <p:nvPr/>
        </p:nvSpPr>
        <p:spPr>
          <a:xfrm>
            <a:off x="6195060" y="368046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6" name="Огонь без присмотра (заголовок)"/>
          <p:cNvSpPr txBox="1"/>
          <p:nvPr/>
        </p:nvSpPr>
        <p:spPr>
          <a:xfrm>
            <a:off x="6423660" y="380847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Огонь без присмотра</a:t>
            </a:r>
            <a:endParaRPr lang="en-US" sz="2000" dirty="0"/>
          </a:p>
        </p:txBody>
      </p:sp>
      <p:sp>
        <p:nvSpPr>
          <p:cNvPr id="17" name="Огонь без присмотра (текст)"/>
          <p:cNvSpPr txBox="1"/>
          <p:nvPr/>
        </p:nvSpPr>
        <p:spPr>
          <a:xfrm>
            <a:off x="6423660" y="430225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Костёр, свечи, бенгальские огни, горючие жидкости: рядом нет взрослого.</a:t>
            </a:r>
            <a:endParaRPr lang="en-US" sz="1800" dirty="0"/>
          </a:p>
        </p:txBody>
      </p:sp>
      <p:sp>
        <p:nvSpPr>
          <p:cNvPr id="18" name="Вывод (фон)"/>
          <p:cNvSpPr/>
          <p:nvPr/>
        </p:nvSpPr>
        <p:spPr>
          <a:xfrm>
            <a:off x="548640" y="5687568"/>
            <a:ext cx="11064240" cy="621792"/>
          </a:xfrm>
          <a:prstGeom prst="roundRect">
            <a:avLst>
              <a:gd name="adj" fmla="val 20588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9" name="Вывод (значок)"/>
          <p:cNvSpPr/>
          <p:nvPr/>
        </p:nvSpPr>
        <p:spPr>
          <a:xfrm>
            <a:off x="731520" y="579729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Вывод (знак)"/>
          <p:cNvSpPr txBox="1"/>
          <p:nvPr/>
        </p:nvSpPr>
        <p:spPr>
          <a:xfrm>
            <a:off x="731520" y="57972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21" name="Вывод (текст)"/>
          <p:cNvSpPr txBox="1"/>
          <p:nvPr/>
        </p:nvSpPr>
        <p:spPr>
          <a:xfrm>
            <a:off x="1325880" y="5687568"/>
            <a:ext cx="10058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Принцип: пиротехнику применяют только взрослые и только по инструкции на упаковке.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04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Что смотреть на упаковке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требования технического регламента</a:t>
            </a:r>
            <a:endParaRPr lang="en-US" sz="1400" dirty="0"/>
          </a:p>
        </p:txBody>
      </p:sp>
      <p:sp>
        <p:nvSpPr>
          <p:cNvPr id="6" name="Класс опасности (фон)"/>
          <p:cNvSpPr/>
          <p:nvPr/>
        </p:nvSpPr>
        <p:spPr>
          <a:xfrm>
            <a:off x="548640" y="160020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Номер 1"/>
          <p:cNvSpPr/>
          <p:nvPr/>
        </p:nvSpPr>
        <p:spPr>
          <a:xfrm>
            <a:off x="731520" y="1783080"/>
            <a:ext cx="566928" cy="56692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Номер 1 (текст)"/>
          <p:cNvSpPr txBox="1"/>
          <p:nvPr/>
        </p:nvSpPr>
        <p:spPr>
          <a:xfrm>
            <a:off x="73152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9" name="Класс опасности (заголовок)"/>
          <p:cNvSpPr txBox="1"/>
          <p:nvPr/>
        </p:nvSpPr>
        <p:spPr>
          <a:xfrm>
            <a:off x="1463040" y="1728216"/>
            <a:ext cx="2392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Класс опасности</a:t>
            </a:r>
            <a:endParaRPr lang="en-US" sz="1600" dirty="0"/>
          </a:p>
        </p:txBody>
      </p:sp>
      <p:sp>
        <p:nvSpPr>
          <p:cNvPr id="10" name="Класс опасности (текст)"/>
          <p:cNvSpPr txBox="1"/>
          <p:nvPr/>
        </p:nvSpPr>
        <p:spPr>
          <a:xfrm>
            <a:off x="1463040" y="2221992"/>
            <a:ext cx="23926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Бытовые изделия — не выше III класса опасности.</a:t>
            </a:r>
            <a:endParaRPr lang="en-US" sz="1600" dirty="0"/>
          </a:p>
        </p:txBody>
      </p:sp>
      <p:sp>
        <p:nvSpPr>
          <p:cNvPr id="11" name="Опасная зона (фон)"/>
          <p:cNvSpPr/>
          <p:nvPr/>
        </p:nvSpPr>
        <p:spPr>
          <a:xfrm>
            <a:off x="4312920" y="160020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2" name="Номер 2"/>
          <p:cNvSpPr/>
          <p:nvPr/>
        </p:nvSpPr>
        <p:spPr>
          <a:xfrm>
            <a:off x="4495800" y="1783080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Номер 2 (текст)"/>
          <p:cNvSpPr txBox="1"/>
          <p:nvPr/>
        </p:nvSpPr>
        <p:spPr>
          <a:xfrm>
            <a:off x="449580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Опасная зона (заголовок)"/>
          <p:cNvSpPr txBox="1"/>
          <p:nvPr/>
        </p:nvSpPr>
        <p:spPr>
          <a:xfrm>
            <a:off x="5227320" y="1728216"/>
            <a:ext cx="2392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Опасная зона</a:t>
            </a:r>
            <a:endParaRPr lang="en-US" sz="1600" dirty="0"/>
          </a:p>
        </p:txBody>
      </p:sp>
      <p:sp>
        <p:nvSpPr>
          <p:cNvPr id="15" name="Опасная зона (текст)"/>
          <p:cNvSpPr txBox="1"/>
          <p:nvPr/>
        </p:nvSpPr>
        <p:spPr>
          <a:xfrm>
            <a:off x="5227320" y="2221992"/>
            <a:ext cx="23926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Указан размер зоны: зрители находятся за её пределами.</a:t>
            </a:r>
            <a:endParaRPr lang="en-US" sz="1600" dirty="0"/>
          </a:p>
        </p:txBody>
      </p:sp>
      <p:sp>
        <p:nvSpPr>
          <p:cNvPr id="16" name="Инструкция (фон)"/>
          <p:cNvSpPr/>
          <p:nvPr/>
        </p:nvSpPr>
        <p:spPr>
          <a:xfrm>
            <a:off x="8077200" y="160020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7" name="Номер 3"/>
          <p:cNvSpPr/>
          <p:nvPr/>
        </p:nvSpPr>
        <p:spPr>
          <a:xfrm>
            <a:off x="8260080" y="178308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Номер 3 (текст)"/>
          <p:cNvSpPr txBox="1"/>
          <p:nvPr/>
        </p:nvSpPr>
        <p:spPr>
          <a:xfrm>
            <a:off x="826008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9" name="Инструкция (заголовок)"/>
          <p:cNvSpPr txBox="1"/>
          <p:nvPr/>
        </p:nvSpPr>
        <p:spPr>
          <a:xfrm>
            <a:off x="8991600" y="1728216"/>
            <a:ext cx="2392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Инструкция</a:t>
            </a:r>
            <a:endParaRPr lang="en-US" sz="1600" dirty="0"/>
          </a:p>
        </p:txBody>
      </p:sp>
      <p:sp>
        <p:nvSpPr>
          <p:cNvPr id="20" name="Инструкция (текст)"/>
          <p:cNvSpPr txBox="1"/>
          <p:nvPr/>
        </p:nvSpPr>
        <p:spPr>
          <a:xfrm>
            <a:off x="8991600" y="2221992"/>
            <a:ext cx="23926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Порядок применения и предупреждающие надписи «Внимание!».</a:t>
            </a:r>
            <a:endParaRPr lang="en-US" sz="1600" dirty="0"/>
          </a:p>
        </p:txBody>
      </p:sp>
      <p:sp>
        <p:nvSpPr>
          <p:cNvPr id="21" name="Срок годности (фон)"/>
          <p:cNvSpPr/>
          <p:nvPr/>
        </p:nvSpPr>
        <p:spPr>
          <a:xfrm>
            <a:off x="548640" y="404622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2" name="Номер 4"/>
          <p:cNvSpPr/>
          <p:nvPr/>
        </p:nvSpPr>
        <p:spPr>
          <a:xfrm>
            <a:off x="731520" y="4229100"/>
            <a:ext cx="566928" cy="566928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3" name="Номер 4 (текст)"/>
          <p:cNvSpPr txBox="1"/>
          <p:nvPr/>
        </p:nvSpPr>
        <p:spPr>
          <a:xfrm>
            <a:off x="731520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24" name="Срок годности (заголовок)"/>
          <p:cNvSpPr txBox="1"/>
          <p:nvPr/>
        </p:nvSpPr>
        <p:spPr>
          <a:xfrm>
            <a:off x="1463040" y="4174236"/>
            <a:ext cx="2392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Срок годности</a:t>
            </a:r>
            <a:endParaRPr lang="en-US" sz="1600" dirty="0"/>
          </a:p>
        </p:txBody>
      </p:sp>
      <p:sp>
        <p:nvSpPr>
          <p:cNvPr id="25" name="Срок годности (текст)"/>
          <p:cNvSpPr txBox="1"/>
          <p:nvPr/>
        </p:nvSpPr>
        <p:spPr>
          <a:xfrm>
            <a:off x="1463040" y="4668012"/>
            <a:ext cx="23926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Просроченные и повреждённые изделия не применяют.</a:t>
            </a:r>
            <a:endParaRPr lang="en-US" sz="1600" dirty="0"/>
          </a:p>
        </p:txBody>
      </p:sp>
      <p:sp>
        <p:nvSpPr>
          <p:cNvPr id="26" name="Знак соответствия (фон)"/>
          <p:cNvSpPr/>
          <p:nvPr/>
        </p:nvSpPr>
        <p:spPr>
          <a:xfrm>
            <a:off x="4312920" y="404622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F2EDE7"/>
          </a:solidFill>
          <a:ln w="12700">
            <a:solidFill>
              <a:srgbClr val="F2ED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7" name="Номер 5"/>
          <p:cNvSpPr/>
          <p:nvPr/>
        </p:nvSpPr>
        <p:spPr>
          <a:xfrm>
            <a:off x="4495800" y="4229100"/>
            <a:ext cx="566928" cy="566928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8" name="Номер 5 (текст)"/>
          <p:cNvSpPr txBox="1"/>
          <p:nvPr/>
        </p:nvSpPr>
        <p:spPr>
          <a:xfrm>
            <a:off x="4495800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5</a:t>
            </a:r>
            <a:endParaRPr lang="en-US" sz="2200" dirty="0"/>
          </a:p>
        </p:txBody>
      </p:sp>
      <p:sp>
        <p:nvSpPr>
          <p:cNvPr id="29" name="Знак соответствия (заголовок)"/>
          <p:cNvSpPr txBox="1"/>
          <p:nvPr/>
        </p:nvSpPr>
        <p:spPr>
          <a:xfrm>
            <a:off x="5227320" y="4174236"/>
            <a:ext cx="2392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Знак соответствия</a:t>
            </a:r>
            <a:endParaRPr lang="en-US" sz="1600" dirty="0"/>
          </a:p>
        </p:txBody>
      </p:sp>
      <p:sp>
        <p:nvSpPr>
          <p:cNvPr id="30" name="Знак соответствия (текст)"/>
          <p:cNvSpPr txBox="1"/>
          <p:nvPr/>
        </p:nvSpPr>
        <p:spPr>
          <a:xfrm>
            <a:off x="5227320" y="4668012"/>
            <a:ext cx="23926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Знак обращения на рынке и сертификат на изделие.</a:t>
            </a:r>
            <a:endParaRPr lang="en-US" sz="1600" dirty="0"/>
          </a:p>
        </p:txBody>
      </p:sp>
      <p:sp>
        <p:nvSpPr>
          <p:cNvPr id="31" name="Возраст покупателя (фон)"/>
          <p:cNvSpPr/>
          <p:nvPr/>
        </p:nvSpPr>
        <p:spPr>
          <a:xfrm>
            <a:off x="8077200" y="404622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FFF4D9"/>
          </a:solidFill>
          <a:ln w="12700">
            <a:solidFill>
              <a:srgbClr val="FFF4D9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32" name="Номер 6"/>
          <p:cNvSpPr/>
          <p:nvPr/>
        </p:nvSpPr>
        <p:spPr>
          <a:xfrm>
            <a:off x="8260080" y="4229100"/>
            <a:ext cx="566928" cy="566928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3" name="Номер 6 (текст)"/>
          <p:cNvSpPr txBox="1"/>
          <p:nvPr/>
        </p:nvSpPr>
        <p:spPr>
          <a:xfrm>
            <a:off x="8260080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6</a:t>
            </a:r>
            <a:endParaRPr lang="en-US" sz="2200" dirty="0"/>
          </a:p>
        </p:txBody>
      </p:sp>
      <p:sp>
        <p:nvSpPr>
          <p:cNvPr id="34" name="Возраст покупателя (заголовок)"/>
          <p:cNvSpPr txBox="1"/>
          <p:nvPr/>
        </p:nvSpPr>
        <p:spPr>
          <a:xfrm>
            <a:off x="8991600" y="4174236"/>
            <a:ext cx="2392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6"/>
                </a:solidFill>
              </a:rPr>
              <a:t>Возраст покупателя</a:t>
            </a:r>
            <a:endParaRPr lang="en-US" sz="1600" dirty="0"/>
          </a:p>
        </p:txBody>
      </p:sp>
      <p:sp>
        <p:nvSpPr>
          <p:cNvPr id="35" name="Возраст покупателя (текст)"/>
          <p:cNvSpPr txBox="1"/>
          <p:nvPr/>
        </p:nvSpPr>
        <p:spPr>
          <a:xfrm>
            <a:off x="8991600" y="4668012"/>
            <a:ext cx="23926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Продажа лицам младше 16 лет запрещена, если производитель не установил иное.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05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Правила для детей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коротко и понятно</a:t>
            </a:r>
            <a:endParaRPr lang="en-US" sz="1400" dirty="0"/>
          </a:p>
        </p:txBody>
      </p:sp>
      <p:sp>
        <p:nvSpPr>
          <p:cNvPr id="6" name="Нельзя (фон)"/>
          <p:cNvSpPr/>
          <p:nvPr/>
        </p:nvSpPr>
        <p:spPr>
          <a:xfrm>
            <a:off x="548640" y="1600200"/>
            <a:ext cx="5417820" cy="3931920"/>
          </a:xfrm>
          <a:prstGeom prst="roundRect">
            <a:avLst>
              <a:gd name="adj" fmla="val 3721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Нельзя (заголовок)"/>
          <p:cNvSpPr txBox="1"/>
          <p:nvPr/>
        </p:nvSpPr>
        <p:spPr>
          <a:xfrm>
            <a:off x="77724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Нельзя</a:t>
            </a:r>
            <a:endParaRPr lang="en-US" sz="2000" dirty="0"/>
          </a:p>
        </p:txBody>
      </p:sp>
      <p:sp>
        <p:nvSpPr>
          <p:cNvPr id="8" name="Нельзя (текст)"/>
          <p:cNvSpPr txBox="1"/>
          <p:nvPr/>
        </p:nvSpPr>
        <p:spPr>
          <a:xfrm>
            <a:off x="777240" y="2221992"/>
            <a:ext cx="49606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Самому покупать, поджигать, держать в руках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Наклоняться над изделием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Направлять на людей, животных, окна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Подходить к изделию, которое не сработало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Носить в карманах, разбирать, делать самодельные</a:t>
            </a:r>
            <a:endParaRPr lang="en-US" sz="1900" dirty="0"/>
          </a:p>
        </p:txBody>
      </p:sp>
      <p:sp>
        <p:nvSpPr>
          <p:cNvPr id="9" name="Нужно (фон)"/>
          <p:cNvSpPr/>
          <p:nvPr/>
        </p:nvSpPr>
        <p:spPr>
          <a:xfrm>
            <a:off x="6195060" y="1600200"/>
            <a:ext cx="5417820" cy="3931920"/>
          </a:xfrm>
          <a:prstGeom prst="roundRect">
            <a:avLst>
              <a:gd name="adj" fmla="val 3721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0" name="Нужно (заголовок)"/>
          <p:cNvSpPr txBox="1"/>
          <p:nvPr/>
        </p:nvSpPr>
        <p:spPr>
          <a:xfrm>
            <a:off x="642366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Нужно</a:t>
            </a:r>
            <a:endParaRPr lang="en-US" sz="2000" dirty="0"/>
          </a:p>
        </p:txBody>
      </p:sp>
      <p:sp>
        <p:nvSpPr>
          <p:cNvPr id="11" name="Нужно (текст)"/>
          <p:cNvSpPr txBox="1"/>
          <p:nvPr/>
        </p:nvSpPr>
        <p:spPr>
          <a:xfrm>
            <a:off x="6423660" y="2221992"/>
            <a:ext cx="49606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Смотреть фейерверк издали, за опасной зоной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Быть рядом со взрослыми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Сообщить взрослым, если нашёл петарду</a:t>
            </a:r>
            <a:endParaRPr lang="en-US" sz="19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При ожоге или пожаре звонить 112</a:t>
            </a:r>
            <a:endParaRPr lang="en-US" sz="1900" dirty="0"/>
          </a:p>
        </p:txBody>
      </p:sp>
      <p:sp>
        <p:nvSpPr>
          <p:cNvPr id="12" name="Вывод (фон)"/>
          <p:cNvSpPr/>
          <p:nvPr/>
        </p:nvSpPr>
        <p:spPr>
          <a:xfrm>
            <a:off x="548640" y="5687568"/>
            <a:ext cx="11064240" cy="621792"/>
          </a:xfrm>
          <a:prstGeom prst="roundRect">
            <a:avLst>
              <a:gd name="adj" fmla="val 20588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3" name="Вывод (значок)"/>
          <p:cNvSpPr/>
          <p:nvPr/>
        </p:nvSpPr>
        <p:spPr>
          <a:xfrm>
            <a:off x="731520" y="579729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Вывод (знак)"/>
          <p:cNvSpPr txBox="1"/>
          <p:nvPr/>
        </p:nvSpPr>
        <p:spPr>
          <a:xfrm>
            <a:off x="731520" y="57972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15" name="Вывод (текст)"/>
          <p:cNvSpPr txBox="1"/>
          <p:nvPr/>
        </p:nvSpPr>
        <p:spPr>
          <a:xfrm>
            <a:off x="1325880" y="5687568"/>
            <a:ext cx="10058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Любую находку (петарда, патрон, неразорвавшееся изделие) не трогаем — сообщаем взрослым.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06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Правила для родителей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шесть правил</a:t>
            </a:r>
            <a:endParaRPr lang="en-US" sz="1400" dirty="0"/>
          </a:p>
        </p:txBody>
      </p:sp>
      <p:sp>
        <p:nvSpPr>
          <p:cNvPr id="6" name="Покупать в магазинах (фон)"/>
          <p:cNvSpPr/>
          <p:nvPr/>
        </p:nvSpPr>
        <p:spPr>
          <a:xfrm>
            <a:off x="548640" y="160020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Покупать в магазинах (заголовок)"/>
          <p:cNvSpPr txBox="1"/>
          <p:nvPr/>
        </p:nvSpPr>
        <p:spPr>
          <a:xfrm>
            <a:off x="777240" y="1728216"/>
            <a:ext cx="307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Покупать в магазинах</a:t>
            </a:r>
            <a:endParaRPr lang="en-US" sz="2000" dirty="0"/>
          </a:p>
        </p:txBody>
      </p:sp>
      <p:sp>
        <p:nvSpPr>
          <p:cNvPr id="8" name="Покупать в магазинах (текст)"/>
          <p:cNvSpPr txBox="1"/>
          <p:nvPr/>
        </p:nvSpPr>
        <p:spPr>
          <a:xfrm>
            <a:off x="777240" y="2221992"/>
            <a:ext cx="30784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Только сертифицированные изделия в заводской упаковке.</a:t>
            </a:r>
            <a:endParaRPr lang="en-US" sz="1700" dirty="0"/>
          </a:p>
        </p:txBody>
      </p:sp>
      <p:sp>
        <p:nvSpPr>
          <p:cNvPr id="9" name="Читать инструкцию (фон)"/>
          <p:cNvSpPr/>
          <p:nvPr/>
        </p:nvSpPr>
        <p:spPr>
          <a:xfrm>
            <a:off x="4312920" y="160020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0" name="Читать инструкцию (заголовок)"/>
          <p:cNvSpPr txBox="1"/>
          <p:nvPr/>
        </p:nvSpPr>
        <p:spPr>
          <a:xfrm>
            <a:off x="4541520" y="1728216"/>
            <a:ext cx="307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Читать инструкцию</a:t>
            </a:r>
            <a:endParaRPr lang="en-US" sz="2000" dirty="0"/>
          </a:p>
        </p:txBody>
      </p:sp>
      <p:sp>
        <p:nvSpPr>
          <p:cNvPr id="11" name="Читать инструкцию (текст)"/>
          <p:cNvSpPr txBox="1"/>
          <p:nvPr/>
        </p:nvSpPr>
        <p:spPr>
          <a:xfrm>
            <a:off x="4541520" y="2221992"/>
            <a:ext cx="30784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Класс опасности, опасная зона и порядок применения.</a:t>
            </a:r>
            <a:endParaRPr lang="en-US" sz="1700" dirty="0"/>
          </a:p>
        </p:txBody>
      </p:sp>
      <p:sp>
        <p:nvSpPr>
          <p:cNvPr id="12" name="Не давать детям (фон)"/>
          <p:cNvSpPr/>
          <p:nvPr/>
        </p:nvSpPr>
        <p:spPr>
          <a:xfrm>
            <a:off x="8077200" y="160020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3" name="Не давать детям (заголовок)"/>
          <p:cNvSpPr txBox="1"/>
          <p:nvPr/>
        </p:nvSpPr>
        <p:spPr>
          <a:xfrm>
            <a:off x="8305800" y="1728216"/>
            <a:ext cx="307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Не давать детям</a:t>
            </a:r>
            <a:endParaRPr lang="en-US" sz="2000" dirty="0"/>
          </a:p>
        </p:txBody>
      </p:sp>
      <p:sp>
        <p:nvSpPr>
          <p:cNvPr id="14" name="Не давать детям (текст)"/>
          <p:cNvSpPr txBox="1"/>
          <p:nvPr/>
        </p:nvSpPr>
        <p:spPr>
          <a:xfrm>
            <a:off x="8305800" y="2221992"/>
            <a:ext cx="30784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Запускают только взрослые. Ребёнок смотрит с безопасного расстояния.</a:t>
            </a:r>
            <a:endParaRPr lang="en-US" sz="1700" dirty="0"/>
          </a:p>
        </p:txBody>
      </p:sp>
      <p:sp>
        <p:nvSpPr>
          <p:cNvPr id="15" name="Выбрать площадку (фон)"/>
          <p:cNvSpPr/>
          <p:nvPr/>
        </p:nvSpPr>
        <p:spPr>
          <a:xfrm>
            <a:off x="548640" y="404622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6" name="Выбрать площадку (заголовок)"/>
          <p:cNvSpPr txBox="1"/>
          <p:nvPr/>
        </p:nvSpPr>
        <p:spPr>
          <a:xfrm>
            <a:off x="777240" y="4174236"/>
            <a:ext cx="307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Выбрать площадку</a:t>
            </a:r>
            <a:endParaRPr lang="en-US" sz="2000" dirty="0"/>
          </a:p>
        </p:txBody>
      </p:sp>
      <p:sp>
        <p:nvSpPr>
          <p:cNvPr id="17" name="Выбрать площадку (текст)"/>
          <p:cNvSpPr txBox="1"/>
          <p:nvPr/>
        </p:nvSpPr>
        <p:spPr>
          <a:xfrm>
            <a:off x="777240" y="4668012"/>
            <a:ext cx="30784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Открытое место вдали от домов, деревьев, машин и людей.</a:t>
            </a:r>
            <a:endParaRPr lang="en-US" sz="1700" dirty="0"/>
          </a:p>
        </p:txBody>
      </p:sp>
      <p:sp>
        <p:nvSpPr>
          <p:cNvPr id="18" name="Всё под рукой (фон)"/>
          <p:cNvSpPr/>
          <p:nvPr/>
        </p:nvSpPr>
        <p:spPr>
          <a:xfrm>
            <a:off x="4312920" y="404622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F2EDE7"/>
          </a:solidFill>
          <a:ln w="12700">
            <a:solidFill>
              <a:srgbClr val="F2ED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9" name="Всё под рукой (заголовок)"/>
          <p:cNvSpPr txBox="1"/>
          <p:nvPr/>
        </p:nvSpPr>
        <p:spPr>
          <a:xfrm>
            <a:off x="4541520" y="4174236"/>
            <a:ext cx="307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Всё под рукой</a:t>
            </a:r>
            <a:endParaRPr lang="en-US" sz="2000" dirty="0"/>
          </a:p>
        </p:txBody>
      </p:sp>
      <p:sp>
        <p:nvSpPr>
          <p:cNvPr id="20" name="Всё под рукой (текст)"/>
          <p:cNvSpPr txBox="1"/>
          <p:nvPr/>
        </p:nvSpPr>
        <p:spPr>
          <a:xfrm>
            <a:off x="4541520" y="4668012"/>
            <a:ext cx="30784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Ведро воды или огнетушитель, аптечка и телефон для вызова 112.</a:t>
            </a:r>
            <a:endParaRPr lang="en-US" sz="1700" dirty="0"/>
          </a:p>
        </p:txBody>
      </p:sp>
      <p:sp>
        <p:nvSpPr>
          <p:cNvPr id="21" name="Хранить правильно (фон)"/>
          <p:cNvSpPr/>
          <p:nvPr/>
        </p:nvSpPr>
        <p:spPr>
          <a:xfrm>
            <a:off x="8077200" y="404622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FFF4D9"/>
          </a:solidFill>
          <a:ln w="12700">
            <a:solidFill>
              <a:srgbClr val="FFF4D9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2" name="Хранить правильно (заголовок)"/>
          <p:cNvSpPr txBox="1"/>
          <p:nvPr/>
        </p:nvSpPr>
        <p:spPr>
          <a:xfrm>
            <a:off x="8305800" y="4174236"/>
            <a:ext cx="307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6"/>
                </a:solidFill>
              </a:rPr>
              <a:t>Хранить правильно</a:t>
            </a:r>
            <a:endParaRPr lang="en-US" sz="2000" dirty="0"/>
          </a:p>
        </p:txBody>
      </p:sp>
      <p:sp>
        <p:nvSpPr>
          <p:cNvPr id="23" name="Хранить правильно (текст)"/>
          <p:cNvSpPr txBox="1"/>
          <p:nvPr/>
        </p:nvSpPr>
        <p:spPr>
          <a:xfrm>
            <a:off x="8305800" y="4668012"/>
            <a:ext cx="30784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Вдали от тепла и детей, в заводской упаковке.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07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Открытый огонь и пожар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что делать, если случилась беда</a:t>
            </a:r>
            <a:endParaRPr lang="en-US" sz="1400" dirty="0"/>
          </a:p>
        </p:txBody>
      </p:sp>
      <p:sp>
        <p:nvSpPr>
          <p:cNvPr id="6" name="Шаг 1 (фон)"/>
          <p:cNvSpPr/>
          <p:nvPr/>
        </p:nvSpPr>
        <p:spPr>
          <a:xfrm>
            <a:off x="548640" y="1600200"/>
            <a:ext cx="2546604" cy="2331720"/>
          </a:xfrm>
          <a:prstGeom prst="roundRect">
            <a:avLst>
              <a:gd name="adj" fmla="val 6275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Шаг 1 (кружок)"/>
          <p:cNvSpPr/>
          <p:nvPr/>
        </p:nvSpPr>
        <p:spPr>
          <a:xfrm>
            <a:off x="713232" y="1764792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Шаг 1 (цифра)"/>
          <p:cNvSpPr txBox="1"/>
          <p:nvPr/>
        </p:nvSpPr>
        <p:spPr>
          <a:xfrm>
            <a:off x="713232" y="17647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9" name="Шаг 1 (заголовок)"/>
          <p:cNvSpPr txBox="1"/>
          <p:nvPr/>
        </p:nvSpPr>
        <p:spPr>
          <a:xfrm>
            <a:off x="713232" y="2350008"/>
            <a:ext cx="22722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Отойти</a:t>
            </a:r>
            <a:endParaRPr lang="en-US" sz="1700" dirty="0"/>
          </a:p>
        </p:txBody>
      </p:sp>
      <p:sp>
        <p:nvSpPr>
          <p:cNvPr id="10" name="Шаг 1 (текст)"/>
          <p:cNvSpPr txBox="1"/>
          <p:nvPr/>
        </p:nvSpPr>
        <p:spPr>
          <a:xfrm>
            <a:off x="713232" y="2788920"/>
            <a:ext cx="22722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Отойти от огня и позвать взрослых</a:t>
            </a:r>
            <a:endParaRPr lang="en-US" sz="1500" dirty="0"/>
          </a:p>
        </p:txBody>
      </p:sp>
      <p:sp>
        <p:nvSpPr>
          <p:cNvPr id="11" name="Стрелка 1"/>
          <p:cNvSpPr/>
          <p:nvPr/>
        </p:nvSpPr>
        <p:spPr>
          <a:xfrm rot="5400000">
            <a:off x="3131820" y="2647188"/>
            <a:ext cx="219456" cy="237744"/>
          </a:xfrm>
          <a:prstGeom prst="triangl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2" name="Шаг 2 (фон)"/>
          <p:cNvSpPr/>
          <p:nvPr/>
        </p:nvSpPr>
        <p:spPr>
          <a:xfrm>
            <a:off x="3387852" y="1600200"/>
            <a:ext cx="2546604" cy="2331720"/>
          </a:xfrm>
          <a:prstGeom prst="roundRect">
            <a:avLst>
              <a:gd name="adj" fmla="val 6275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3" name="Шаг 2 (кружок)"/>
          <p:cNvSpPr/>
          <p:nvPr/>
        </p:nvSpPr>
        <p:spPr>
          <a:xfrm>
            <a:off x="3552444" y="1764792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4" name="Шаг 2 (цифра)"/>
          <p:cNvSpPr txBox="1"/>
          <p:nvPr/>
        </p:nvSpPr>
        <p:spPr>
          <a:xfrm>
            <a:off x="3552444" y="17647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5" name="Шаг 2 (заголовок)"/>
          <p:cNvSpPr txBox="1"/>
          <p:nvPr/>
        </p:nvSpPr>
        <p:spPr>
          <a:xfrm>
            <a:off x="3552444" y="2350008"/>
            <a:ext cx="22722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Позвонить</a:t>
            </a:r>
            <a:endParaRPr lang="en-US" sz="1700" dirty="0"/>
          </a:p>
        </p:txBody>
      </p:sp>
      <p:sp>
        <p:nvSpPr>
          <p:cNvPr id="16" name="Шаг 2 (текст)"/>
          <p:cNvSpPr txBox="1"/>
          <p:nvPr/>
        </p:nvSpPr>
        <p:spPr>
          <a:xfrm>
            <a:off x="3552444" y="2788920"/>
            <a:ext cx="22722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Набрать 101 или 112, назвать адрес и что горит</a:t>
            </a:r>
            <a:endParaRPr lang="en-US" sz="1500" dirty="0"/>
          </a:p>
        </p:txBody>
      </p:sp>
      <p:sp>
        <p:nvSpPr>
          <p:cNvPr id="17" name="Стрелка 2"/>
          <p:cNvSpPr/>
          <p:nvPr/>
        </p:nvSpPr>
        <p:spPr>
          <a:xfrm rot="5400000">
            <a:off x="5971032" y="2647188"/>
            <a:ext cx="219456" cy="237744"/>
          </a:xfrm>
          <a:prstGeom prst="triangl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8" name="Шаг 3 (фон)"/>
          <p:cNvSpPr/>
          <p:nvPr/>
        </p:nvSpPr>
        <p:spPr>
          <a:xfrm>
            <a:off x="6227064" y="1600200"/>
            <a:ext cx="2546604" cy="2331720"/>
          </a:xfrm>
          <a:prstGeom prst="roundRect">
            <a:avLst>
              <a:gd name="adj" fmla="val 6275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9" name="Шаг 3 (кружок)"/>
          <p:cNvSpPr/>
          <p:nvPr/>
        </p:nvSpPr>
        <p:spPr>
          <a:xfrm>
            <a:off x="6391656" y="1764792"/>
            <a:ext cx="502920" cy="50292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Шаг 3 (цифра)"/>
          <p:cNvSpPr txBox="1"/>
          <p:nvPr/>
        </p:nvSpPr>
        <p:spPr>
          <a:xfrm>
            <a:off x="6391656" y="17647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21" name="Шаг 3 (заголовок)"/>
          <p:cNvSpPr txBox="1"/>
          <p:nvPr/>
        </p:nvSpPr>
        <p:spPr>
          <a:xfrm>
            <a:off x="6391656" y="2350008"/>
            <a:ext cx="22722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Выйти</a:t>
            </a:r>
            <a:endParaRPr lang="en-US" sz="1700" dirty="0"/>
          </a:p>
        </p:txBody>
      </p:sp>
      <p:sp>
        <p:nvSpPr>
          <p:cNvPr id="22" name="Шаг 3 (текст)"/>
          <p:cNvSpPr txBox="1"/>
          <p:nvPr/>
        </p:nvSpPr>
        <p:spPr>
          <a:xfrm>
            <a:off x="6391656" y="2788920"/>
            <a:ext cx="22722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Выйти на улицу, закрыть за собой дверь</a:t>
            </a:r>
            <a:endParaRPr lang="en-US" sz="1500" dirty="0"/>
          </a:p>
        </p:txBody>
      </p:sp>
      <p:sp>
        <p:nvSpPr>
          <p:cNvPr id="23" name="Стрелка 3"/>
          <p:cNvSpPr/>
          <p:nvPr/>
        </p:nvSpPr>
        <p:spPr>
          <a:xfrm rot="5400000">
            <a:off x="8810244" y="2647188"/>
            <a:ext cx="219456" cy="237744"/>
          </a:xfrm>
          <a:prstGeom prst="triangl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4" name="Шаг 4 (фон)"/>
          <p:cNvSpPr/>
          <p:nvPr/>
        </p:nvSpPr>
        <p:spPr>
          <a:xfrm>
            <a:off x="9066276" y="1600200"/>
            <a:ext cx="2546604" cy="2331720"/>
          </a:xfrm>
          <a:prstGeom prst="roundRect">
            <a:avLst>
              <a:gd name="adj" fmla="val 6275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5" name="Шаг 4 (кружок)"/>
          <p:cNvSpPr/>
          <p:nvPr/>
        </p:nvSpPr>
        <p:spPr>
          <a:xfrm>
            <a:off x="9230868" y="1764792"/>
            <a:ext cx="502920" cy="50292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6" name="Шаг 4 (цифра)"/>
          <p:cNvSpPr txBox="1"/>
          <p:nvPr/>
        </p:nvSpPr>
        <p:spPr>
          <a:xfrm>
            <a:off x="9230868" y="17647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27" name="Шаг 4 (заголовок)"/>
          <p:cNvSpPr txBox="1"/>
          <p:nvPr/>
        </p:nvSpPr>
        <p:spPr>
          <a:xfrm>
            <a:off x="9230868" y="2350008"/>
            <a:ext cx="22722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4"/>
                </a:solidFill>
              </a:rPr>
              <a:t>Не геройствовать</a:t>
            </a:r>
            <a:endParaRPr lang="en-US" sz="1700" dirty="0"/>
          </a:p>
        </p:txBody>
      </p:sp>
      <p:sp>
        <p:nvSpPr>
          <p:cNvPr id="28" name="Шаг 4 (текст)"/>
          <p:cNvSpPr txBox="1"/>
          <p:nvPr/>
        </p:nvSpPr>
        <p:spPr>
          <a:xfrm>
            <a:off x="9230868" y="2788920"/>
            <a:ext cx="22722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Большой огонь самому не тушить, не прятаться в квартире</a:t>
            </a:r>
            <a:endParaRPr lang="en-US" sz="1500" dirty="0"/>
          </a:p>
        </p:txBody>
      </p:sp>
      <p:sp>
        <p:nvSpPr>
          <p:cNvPr id="29" name="Открытый огонь (фон)"/>
          <p:cNvSpPr/>
          <p:nvPr/>
        </p:nvSpPr>
        <p:spPr>
          <a:xfrm>
            <a:off x="548640" y="4206240"/>
            <a:ext cx="5394960" cy="2103120"/>
          </a:xfrm>
          <a:prstGeom prst="roundRect">
            <a:avLst>
              <a:gd name="adj" fmla="val 6957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30" name="Открытый огонь (заголовок)"/>
          <p:cNvSpPr txBox="1"/>
          <p:nvPr/>
        </p:nvSpPr>
        <p:spPr>
          <a:xfrm>
            <a:off x="777240" y="433425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Открытый огонь: правила</a:t>
            </a:r>
            <a:endParaRPr lang="en-US" sz="2000" dirty="0"/>
          </a:p>
        </p:txBody>
      </p:sp>
      <p:sp>
        <p:nvSpPr>
          <p:cNvPr id="31" name="Открытый огонь (текст)"/>
          <p:cNvSpPr txBox="1"/>
          <p:nvPr/>
        </p:nvSpPr>
        <p:spPr>
          <a:xfrm>
            <a:off x="777240" y="4828032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Костёр и свечи — только с взрослыми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 оставлять огонь без присмотра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 разжигать горючими жидкостями</a:t>
            </a:r>
            <a:endParaRPr lang="en-US" sz="1600" dirty="0"/>
          </a:p>
        </p:txBody>
      </p:sp>
      <p:sp>
        <p:nvSpPr>
          <p:cNvPr id="32" name="Загорелась одежда (фон)"/>
          <p:cNvSpPr/>
          <p:nvPr/>
        </p:nvSpPr>
        <p:spPr>
          <a:xfrm>
            <a:off x="6217920" y="4206240"/>
            <a:ext cx="5394960" cy="2103120"/>
          </a:xfrm>
          <a:prstGeom prst="roundRect">
            <a:avLst>
              <a:gd name="adj" fmla="val 6957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33" name="Загорелась одежда (заголовок)"/>
          <p:cNvSpPr txBox="1"/>
          <p:nvPr/>
        </p:nvSpPr>
        <p:spPr>
          <a:xfrm>
            <a:off x="6446520" y="433425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Загорелась одежда</a:t>
            </a:r>
            <a:endParaRPr lang="en-US" sz="2000" dirty="0"/>
          </a:p>
        </p:txBody>
      </p:sp>
      <p:sp>
        <p:nvSpPr>
          <p:cNvPr id="34" name="Загорелась одежда (текст)"/>
          <p:cNvSpPr txBox="1"/>
          <p:nvPr/>
        </p:nvSpPr>
        <p:spPr>
          <a:xfrm>
            <a:off x="6446520" y="4828032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Остановиться, не бежать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Лечь и кататься по земле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Накрыть плотной тканью, затем вызвать 103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08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Основные задачи школы до каникул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Кто что делает</a:t>
            </a:r>
            <a:endParaRPr lang="en-US" sz="1400" dirty="0"/>
          </a:p>
        </p:txBody>
      </p:sp>
      <p:graphicFrame>
        <p:nvGraphicFramePr>
          <p:cNvPr id="9" name="Таблица задач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5486400"/>
                <a:gridCol w="3017520"/>
                <a:gridCol w="20116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Задача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Ответственный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Срок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Издать приказ о мерах безопасности детей на каникулах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Директор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5–7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Провести инструктаж обучающихся с записью в журнале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Классные руководители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последний учебный день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Провести классные часы о правилах обращения с пиротехникой и огнём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Классные руководители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последняя неделя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Разослать родителям памятку «Пиротехника — не игрушка»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Заместитель директора по ВР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3–5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Организовать встречу с представителем МЧС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Заместитель директора по ВР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 договорённости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Проверить готовность школы к пожарной безопасности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Заместитель директора по АХЧ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Подготовить отчёт о проведённой работе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Заместитель директора по ВР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09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Нормативно-правовые акты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Перечень и пояснение к каждому пункту</a:t>
            </a:r>
            <a:endParaRPr lang="en-US" sz="1400" dirty="0"/>
          </a:p>
        </p:txBody>
      </p:sp>
      <p:graphicFrame>
        <p:nvGraphicFramePr>
          <p:cNvPr id="10" name="Таблица НП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4114800"/>
                <a:gridCol w="69494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A2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школы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A2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от 21.12.1994 № 69-ФЗ «О пожарной безопасности»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Основа пожарной безопасности: обязанности организаций и граждан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Правила противопожарного режима в РФ (постановление Правительства РФ от 16.09.2020 № 1479)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Требования к продаже, хранению и применению пиротехники, содержанию помещений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Технический регламент ТС 006/2011 «О безопасности пиротехнических изделий» (решение Комиссии ТС от 16.08.2011 № 770)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Классы опасности, маркировка, инструкция и требования к изделиям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КоАП РФ, ст. 20.4 и ст. 5.35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Ответственность за нарушение требований пожарной безопасности и за неисполнение родителями обязанностей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от 29.12.2012 № 273-ФЗ «Об образовании в РФ» (ст. 28, 41)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Школа отвечает за жизнь и здоровье детей в образовательном процессе и проводит профилактику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Семейный кодекс РФ (ст. 63)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Родители отвечают за воспитание и развитие детей, включая безопасность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Сноска"/>
          <p:cNvSpPr txBox="1"/>
          <p:nvPr/>
        </p:nvSpPr>
        <p:spPr>
          <a:xfrm>
            <a:off x="548640" y="61447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7360"/>
                </a:solidFill>
              </a:rPr>
              <a:t>Редакции документов могут меняться — перед использованием проверяйте их актуальность.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10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Контроль, сроки и выводы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Дорожная карта и главное для запоминания</a:t>
            </a:r>
            <a:endParaRPr lang="en-US" sz="1400" dirty="0"/>
          </a:p>
        </p:txBody>
      </p:sp>
      <p:sp>
        <p:nvSpPr>
          <p:cNvPr id="6" name="Линия времени"/>
          <p:cNvSpPr/>
          <p:nvPr/>
        </p:nvSpPr>
        <p:spPr>
          <a:xfrm>
            <a:off x="822960" y="1737360"/>
            <a:ext cx="10515600" cy="64008"/>
          </a:xfrm>
          <a:prstGeom prst="rect">
            <a:avLst/>
          </a:prstGeom>
          <a:solidFill>
            <a:srgbClr val="8B5A2B"/>
          </a:solidFill>
          <a:ln w="12700">
            <a:solidFill>
              <a:srgbClr val="8B5A2B"/>
            </a:solidFill>
            <a:prstDash val="solid"/>
          </a:ln>
        </p:spPr>
      </p:sp>
      <p:sp>
        <p:nvSpPr>
          <p:cNvPr id="7" name="Точка 1"/>
          <p:cNvSpPr/>
          <p:nvPr/>
        </p:nvSpPr>
        <p:spPr>
          <a:xfrm>
            <a:off x="640080" y="1586484"/>
            <a:ext cx="365760" cy="36576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8" name="Этап 1"/>
          <p:cNvSpPr txBox="1"/>
          <p:nvPr/>
        </p:nvSpPr>
        <p:spPr>
          <a:xfrm>
            <a:off x="54864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За 5–7 дней</a:t>
            </a:r>
            <a:endParaRPr lang="en-US" sz="17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приказ и памятки</a:t>
            </a:r>
            <a:endParaRPr lang="en-US" sz="1700" dirty="0"/>
          </a:p>
        </p:txBody>
      </p:sp>
      <p:sp>
        <p:nvSpPr>
          <p:cNvPr id="9" name="Точка 2"/>
          <p:cNvSpPr/>
          <p:nvPr/>
        </p:nvSpPr>
        <p:spPr>
          <a:xfrm>
            <a:off x="4145280" y="1586484"/>
            <a:ext cx="365760" cy="365760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0" name="Этап 2"/>
          <p:cNvSpPr txBox="1"/>
          <p:nvPr/>
        </p:nvSpPr>
        <p:spPr>
          <a:xfrm>
            <a:off x="300228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Последний день</a:t>
            </a:r>
            <a:endParaRPr lang="en-US" sz="17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инструктаж с росписью</a:t>
            </a:r>
            <a:endParaRPr lang="en-US" sz="1700" dirty="0"/>
          </a:p>
        </p:txBody>
      </p:sp>
      <p:sp>
        <p:nvSpPr>
          <p:cNvPr id="11" name="Точка 3"/>
          <p:cNvSpPr/>
          <p:nvPr/>
        </p:nvSpPr>
        <p:spPr>
          <a:xfrm>
            <a:off x="7650480" y="1586484"/>
            <a:ext cx="365760" cy="365760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2" name="Этап 3"/>
          <p:cNvSpPr txBox="1"/>
          <p:nvPr/>
        </p:nvSpPr>
        <p:spPr>
          <a:xfrm>
            <a:off x="650748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Каникулы</a:t>
            </a:r>
            <a:endParaRPr lang="en-US" sz="17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дежурство и обращения</a:t>
            </a:r>
            <a:endParaRPr lang="en-US" sz="1700" dirty="0"/>
          </a:p>
        </p:txBody>
      </p:sp>
      <p:sp>
        <p:nvSpPr>
          <p:cNvPr id="13" name="Точка 4"/>
          <p:cNvSpPr/>
          <p:nvPr/>
        </p:nvSpPr>
        <p:spPr>
          <a:xfrm>
            <a:off x="11155680" y="1586484"/>
            <a:ext cx="365760" cy="365760"/>
          </a:xfrm>
          <a:prstGeom prst="ellipse">
            <a:avLst/>
          </a:prstGeom>
          <a:solidFill>
            <a:schemeClr val="accent4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4" name="Этап 4"/>
          <p:cNvSpPr txBox="1"/>
          <p:nvPr/>
        </p:nvSpPr>
        <p:spPr>
          <a:xfrm>
            <a:off x="896112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700" b="1" dirty="0">
                <a:solidFill>
                  <a:schemeClr val="accent4"/>
                </a:solidFill>
              </a:rPr>
              <a:t>После каникул</a:t>
            </a:r>
            <a:endParaRPr lang="en-US" sz="1700" dirty="0"/>
          </a:p>
          <a:p>
            <a:pPr algn="r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отчёт и разбор случаев</a:t>
            </a:r>
            <a:endParaRPr lang="en-US" sz="1700" dirty="0"/>
          </a:p>
        </p:txBody>
      </p:sp>
      <p:sp>
        <p:nvSpPr>
          <p:cNvPr id="15" name="Детям (фон)"/>
          <p:cNvSpPr/>
          <p:nvPr/>
        </p:nvSpPr>
        <p:spPr>
          <a:xfrm>
            <a:off x="548640" y="3200400"/>
            <a:ext cx="3566160" cy="2377440"/>
          </a:xfrm>
          <a:prstGeom prst="roundRect">
            <a:avLst>
              <a:gd name="adj" fmla="val 6154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6" name="Детям (заголовок)"/>
          <p:cNvSpPr txBox="1"/>
          <p:nvPr/>
        </p:nvSpPr>
        <p:spPr>
          <a:xfrm>
            <a:off x="777240" y="332841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Детям</a:t>
            </a:r>
            <a:endParaRPr lang="en-US" sz="2000" dirty="0"/>
          </a:p>
        </p:txBody>
      </p:sp>
      <p:sp>
        <p:nvSpPr>
          <p:cNvPr id="17" name="Детям (текст)"/>
          <p:cNvSpPr txBox="1"/>
          <p:nvPr/>
        </p:nvSpPr>
        <p:spPr>
          <a:xfrm>
            <a:off x="777240" y="3822192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Пиротехника — только для взрослых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 трогать найденное и несработавшее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При беде звонить 112</a:t>
            </a:r>
            <a:endParaRPr lang="en-US" sz="1600" dirty="0"/>
          </a:p>
        </p:txBody>
      </p:sp>
      <p:sp>
        <p:nvSpPr>
          <p:cNvPr id="18" name="Родителям (фон)"/>
          <p:cNvSpPr/>
          <p:nvPr/>
        </p:nvSpPr>
        <p:spPr>
          <a:xfrm>
            <a:off x="4297680" y="3200400"/>
            <a:ext cx="3566160" cy="2377440"/>
          </a:xfrm>
          <a:prstGeom prst="roundRect">
            <a:avLst>
              <a:gd name="adj" fmla="val 6154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9" name="Родителям (заголовок)"/>
          <p:cNvSpPr txBox="1"/>
          <p:nvPr/>
        </p:nvSpPr>
        <p:spPr>
          <a:xfrm>
            <a:off x="4526280" y="332841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Родителям</a:t>
            </a:r>
            <a:endParaRPr lang="en-US" sz="2000" dirty="0"/>
          </a:p>
        </p:txBody>
      </p:sp>
      <p:sp>
        <p:nvSpPr>
          <p:cNvPr id="20" name="Родителям (текст)"/>
          <p:cNvSpPr txBox="1"/>
          <p:nvPr/>
        </p:nvSpPr>
        <p:spPr>
          <a:xfrm>
            <a:off x="4526280" y="3822192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Покупать сертифицированное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Выбрать безопасную площадку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Держать воду или огнетушитель</a:t>
            </a:r>
            <a:endParaRPr lang="en-US" sz="1600" dirty="0"/>
          </a:p>
        </p:txBody>
      </p:sp>
      <p:sp>
        <p:nvSpPr>
          <p:cNvPr id="21" name="Школе (фон)"/>
          <p:cNvSpPr/>
          <p:nvPr/>
        </p:nvSpPr>
        <p:spPr>
          <a:xfrm>
            <a:off x="8046720" y="3200400"/>
            <a:ext cx="3566160" cy="2377440"/>
          </a:xfrm>
          <a:prstGeom prst="roundRect">
            <a:avLst>
              <a:gd name="adj" fmla="val 6154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2" name="Школе (заголовок)"/>
          <p:cNvSpPr txBox="1"/>
          <p:nvPr/>
        </p:nvSpPr>
        <p:spPr>
          <a:xfrm>
            <a:off x="8275320" y="332841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Школе</a:t>
            </a:r>
            <a:endParaRPr lang="en-US" sz="2000" dirty="0"/>
          </a:p>
        </p:txBody>
      </p:sp>
      <p:sp>
        <p:nvSpPr>
          <p:cNvPr id="23" name="Школе (текст)"/>
          <p:cNvSpPr txBox="1"/>
          <p:nvPr/>
        </p:nvSpPr>
        <p:spPr>
          <a:xfrm>
            <a:off x="8275320" y="3822192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Приказ, инструктажи, памятки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Встреча с МЧС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Отчёт после каникул</a:t>
            </a:r>
            <a:endParaRPr lang="en-US" sz="1600" dirty="0"/>
          </a:p>
        </p:txBody>
      </p:sp>
      <p:sp>
        <p:nvSpPr>
          <p:cNvPr id="24" name="Вопросы (плашка)"/>
          <p:cNvSpPr/>
          <p:nvPr/>
        </p:nvSpPr>
        <p:spPr>
          <a:xfrm>
            <a:off x="548640" y="5742432"/>
            <a:ext cx="11064240" cy="548640"/>
          </a:xfrm>
          <a:prstGeom prst="roundRect">
            <a:avLst>
              <a:gd name="adj" fmla="val 50000"/>
            </a:avLst>
          </a:prstGeom>
          <a:solidFill>
            <a:srgbClr val="E8751A"/>
          </a:solidFill>
          <a:ln w="12700">
            <a:solidFill>
              <a:srgbClr val="E8751A"/>
            </a:solidFill>
            <a:prstDash val="solid"/>
          </a:ln>
        </p:spPr>
      </p:sp>
      <p:sp>
        <p:nvSpPr>
          <p:cNvPr id="25" name="Вопросы (текст)"/>
          <p:cNvSpPr txBox="1"/>
          <p:nvPr/>
        </p:nvSpPr>
        <p:spPr>
          <a:xfrm>
            <a:off x="548640" y="5742432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Вопросы и обсуждение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сенняя школа">
  <a:themeElements>
    <a:clrScheme name="Осенняя школа">
      <a:dk1>
        <a:srgbClr val="3B2A1E"/>
      </a:dk1>
      <a:lt1>
        <a:srgbClr val="FFFFFF"/>
      </a:lt1>
      <a:dk2>
        <a:srgbClr val="B5402F"/>
      </a:dk2>
      <a:lt2>
        <a:srgbClr val="FFF7E6"/>
      </a:lt2>
      <a:accent1>
        <a:srgbClr val="E8751A"/>
      </a:accent1>
      <a:accent2>
        <a:srgbClr val="B5402F"/>
      </a:accent2>
      <a:accent3>
        <a:srgbClr val="7A8B3A"/>
      </a:accent3>
      <a:accent4>
        <a:srgbClr val="2D7F7A"/>
      </a:accent4>
      <a:accent5>
        <a:srgbClr val="8B5A2B"/>
      </a:accent5>
      <a:accent6>
        <a:srgbClr val="F2B134"/>
      </a:accent6>
      <a:hlink>
        <a:srgbClr val="2D7F7A"/>
      </a:hlink>
      <a:folHlink>
        <a:srgbClr val="8B5A2B"/>
      </a:folHlink>
    </a:clrScheme>
    <a:fontScheme name="Осенняя школа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детей на каникулах: пиротехника и огонь</dc:title>
  <dc:subject>PptxGenJS Presentation</dc:subject>
  <dc:creator>Администрация школы</dc:creator>
  <cp:lastModifiedBy>Администрация школы</cp:lastModifiedBy>
  <cp:revision>1</cp:revision>
  <dcterms:created xsi:type="dcterms:W3CDTF">2026-10-29T08:42:13Z</dcterms:created>
  <dcterms:modified xsi:type="dcterms:W3CDTF">2026-10-29T08:42:13Z</dcterms:modified>
</cp:coreProperties>
</file>