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Тема: организация связи школы с семьями на каникулах.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Единый номер 112 — вызов экстренных оперативных служб.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Общероссийский детский телефон доверия: 8-800-2000-122.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Итоговый слайд.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035040"/>
            <a:ext cx="12191695" cy="45720"/>
          </a:xfrm>
          <a:prstGeom prst="rect">
            <a:avLst/>
          </a:prstGeom>
          <a:solidFill>
            <a:srgbClr val="8B5A2B"/>
          </a:solidFill>
          <a:ln/>
        </p:spPr>
      </p:sp>
      <p:pic>
        <p:nvPicPr>
          <p:cNvPr id="4" name="Image 0" descr="/tmp/claude-0/-home-claude/93712537-5989-58f1-97cf-3125139d8776/scratchpad/out/_img/cover_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320040"/>
            <a:ext cx="4754880" cy="5440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A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Контакты и экстренные службы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Контакты и экстренные службы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C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Контакты и экстренные службы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868680"/>
            <a:ext cx="329184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8686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КАНИКУЛЫ 2026/2027</a:t>
            </a:r>
            <a:endParaRPr lang="en-US" sz="14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60020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Безопасность детей на каникулах</a:t>
            </a:r>
            <a:endParaRPr lang="en-US" sz="44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731520" y="3063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Контакты классного руководителя на время каникул и телефоны экстренных служб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Цели и план разбора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Что хотим понять и решить перед каникулами</a:t>
            </a:r>
            <a:endParaRPr lang="en-US" sz="1400" dirty="0"/>
          </a:p>
        </p:txBody>
      </p:sp>
      <p:sp>
        <p:nvSpPr>
          <p:cNvPr id="6" name="Цель 1 (фон)"/>
          <p:cNvSpPr/>
          <p:nvPr/>
        </p:nvSpPr>
        <p:spPr>
          <a:xfrm>
            <a:off x="5486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Цель 1 (заголовок)"/>
          <p:cNvSpPr txBox="1"/>
          <p:nvPr/>
        </p:nvSpPr>
        <p:spPr>
          <a:xfrm>
            <a:off x="14630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Единый лист контактов</a:t>
            </a:r>
            <a:endParaRPr lang="en-US" sz="1800" dirty="0"/>
          </a:p>
        </p:txBody>
      </p:sp>
      <p:sp>
        <p:nvSpPr>
          <p:cNvPr id="10" name="Цель 1 (текст)"/>
          <p:cNvSpPr txBox="1"/>
          <p:nvPr/>
        </p:nvSpPr>
        <p:spPr>
          <a:xfrm>
            <a:off x="14630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одна понятная памятка для каждой семьи</a:t>
            </a:r>
            <a:endParaRPr lang="en-US" sz="1500" dirty="0"/>
          </a:p>
        </p:txBody>
      </p:sp>
      <p:sp>
        <p:nvSpPr>
          <p:cNvPr id="11" name="Цель 2 (фон)"/>
          <p:cNvSpPr/>
          <p:nvPr/>
        </p:nvSpPr>
        <p:spPr>
          <a:xfrm>
            <a:off x="42062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38912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3891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Цель 2 (заголовок)"/>
          <p:cNvSpPr txBox="1"/>
          <p:nvPr/>
        </p:nvSpPr>
        <p:spPr>
          <a:xfrm>
            <a:off x="51206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Связь на каникулах</a:t>
            </a:r>
            <a:endParaRPr lang="en-US" sz="1800" dirty="0"/>
          </a:p>
        </p:txBody>
      </p:sp>
      <p:sp>
        <p:nvSpPr>
          <p:cNvPr id="15" name="Цель 2 (текст)"/>
          <p:cNvSpPr txBox="1"/>
          <p:nvPr/>
        </p:nvSpPr>
        <p:spPr>
          <a:xfrm>
            <a:off x="51206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график дежурства и каналы обращений</a:t>
            </a:r>
            <a:endParaRPr lang="en-US" sz="1500" dirty="0"/>
          </a:p>
        </p:txBody>
      </p:sp>
      <p:sp>
        <p:nvSpPr>
          <p:cNvPr id="16" name="Цель 3 (фон)"/>
          <p:cNvSpPr/>
          <p:nvPr/>
        </p:nvSpPr>
        <p:spPr>
          <a:xfrm>
            <a:off x="5486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731520" y="402336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315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Цель 3 (заголовок)"/>
          <p:cNvSpPr txBox="1"/>
          <p:nvPr/>
        </p:nvSpPr>
        <p:spPr>
          <a:xfrm>
            <a:off x="14630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Экстренные номера</a:t>
            </a:r>
            <a:endParaRPr lang="en-US" sz="1800" dirty="0"/>
          </a:p>
        </p:txBody>
      </p:sp>
      <p:sp>
        <p:nvSpPr>
          <p:cNvPr id="20" name="Цель 3 (текст)"/>
          <p:cNvSpPr txBox="1"/>
          <p:nvPr/>
        </p:nvSpPr>
        <p:spPr>
          <a:xfrm>
            <a:off x="14630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112, 101, 102, 103 и телефон доверия</a:t>
            </a:r>
            <a:endParaRPr lang="en-US" sz="1500" dirty="0"/>
          </a:p>
        </p:txBody>
      </p:sp>
      <p:sp>
        <p:nvSpPr>
          <p:cNvPr id="21" name="Цель 4 (фон)"/>
          <p:cNvSpPr/>
          <p:nvPr/>
        </p:nvSpPr>
        <p:spPr>
          <a:xfrm>
            <a:off x="42062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4389120" y="402336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43891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Цель 4 (заголовок)"/>
          <p:cNvSpPr txBox="1"/>
          <p:nvPr/>
        </p:nvSpPr>
        <p:spPr>
          <a:xfrm>
            <a:off x="51206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Контроль</a:t>
            </a:r>
            <a:endParaRPr lang="en-US" sz="1800" dirty="0"/>
          </a:p>
        </p:txBody>
      </p:sp>
      <p:sp>
        <p:nvSpPr>
          <p:cNvPr id="25" name="Цель 4 (текст)"/>
          <p:cNvSpPr txBox="1"/>
          <p:nvPr/>
        </p:nvSpPr>
        <p:spPr>
          <a:xfrm>
            <a:off x="51206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проверка актуальности и отчёт</a:t>
            </a:r>
            <a:endParaRPr lang="en-US" sz="1500" dirty="0"/>
          </a:p>
        </p:txBody>
      </p:sp>
      <p:sp>
        <p:nvSpPr>
          <p:cNvPr id="26" name="План (фон)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4051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План (заголовок)"/>
          <p:cNvSpPr txBox="1"/>
          <p:nvPr/>
        </p:nvSpPr>
        <p:spPr>
          <a:xfrm>
            <a:off x="822960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План разбора</a:t>
            </a:r>
            <a:endParaRPr lang="en-US" sz="2000" dirty="0"/>
          </a:p>
        </p:txBody>
      </p:sp>
      <p:sp>
        <p:nvSpPr>
          <p:cNvPr id="28" name="План 1 (кружок)"/>
          <p:cNvSpPr/>
          <p:nvPr/>
        </p:nvSpPr>
        <p:spPr>
          <a:xfrm>
            <a:off x="8229600" y="2386584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План 1 (цифра)"/>
          <p:cNvSpPr txBox="1"/>
          <p:nvPr/>
        </p:nvSpPr>
        <p:spPr>
          <a:xfrm>
            <a:off x="8229600" y="2386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30" name="План 1 (текст)"/>
          <p:cNvSpPr txBox="1"/>
          <p:nvPr/>
        </p:nvSpPr>
        <p:spPr>
          <a:xfrm>
            <a:off x="8686800" y="23317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Зачем нужен лист контактов</a:t>
            </a:r>
            <a:endParaRPr lang="en-US" sz="1500" dirty="0"/>
          </a:p>
        </p:txBody>
      </p:sp>
      <p:sp>
        <p:nvSpPr>
          <p:cNvPr id="31" name="План 2 (кружок)"/>
          <p:cNvSpPr/>
          <p:nvPr/>
        </p:nvSpPr>
        <p:spPr>
          <a:xfrm>
            <a:off x="8229600" y="2953512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План 2 (цифра)"/>
          <p:cNvSpPr txBox="1"/>
          <p:nvPr/>
        </p:nvSpPr>
        <p:spPr>
          <a:xfrm>
            <a:off x="8229600" y="2953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33" name="План 2 (текст)"/>
          <p:cNvSpPr txBox="1"/>
          <p:nvPr/>
        </p:nvSpPr>
        <p:spPr>
          <a:xfrm>
            <a:off x="8686800" y="2898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Экстренные службы</a:t>
            </a:r>
            <a:endParaRPr lang="en-US" sz="1500" dirty="0"/>
          </a:p>
        </p:txBody>
      </p:sp>
      <p:sp>
        <p:nvSpPr>
          <p:cNvPr id="34" name="План 3 (кружок)"/>
          <p:cNvSpPr/>
          <p:nvPr/>
        </p:nvSpPr>
        <p:spPr>
          <a:xfrm>
            <a:off x="8229600" y="3520440"/>
            <a:ext cx="329184" cy="32918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План 3 (цифра)"/>
          <p:cNvSpPr txBox="1"/>
          <p:nvPr/>
        </p:nvSpPr>
        <p:spPr>
          <a:xfrm>
            <a:off x="8229600" y="3520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36" name="План 3 (текст)"/>
          <p:cNvSpPr txBox="1"/>
          <p:nvPr/>
        </p:nvSpPr>
        <p:spPr>
          <a:xfrm>
            <a:off x="8686800" y="346557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Детский телефон доверия</a:t>
            </a:r>
            <a:endParaRPr lang="en-US" sz="1500" dirty="0"/>
          </a:p>
        </p:txBody>
      </p:sp>
      <p:sp>
        <p:nvSpPr>
          <p:cNvPr id="37" name="План 4 (кружок)"/>
          <p:cNvSpPr/>
          <p:nvPr/>
        </p:nvSpPr>
        <p:spPr>
          <a:xfrm>
            <a:off x="8229600" y="4087368"/>
            <a:ext cx="329184" cy="32918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8" name="План 4 (цифра)"/>
          <p:cNvSpPr txBox="1"/>
          <p:nvPr/>
        </p:nvSpPr>
        <p:spPr>
          <a:xfrm>
            <a:off x="8229600" y="4087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39" name="План 4 (текст)"/>
          <p:cNvSpPr txBox="1"/>
          <p:nvPr/>
        </p:nvSpPr>
        <p:spPr>
          <a:xfrm>
            <a:off x="8686800" y="403250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Что внести в лист</a:t>
            </a:r>
            <a:endParaRPr lang="en-US" sz="1500" dirty="0"/>
          </a:p>
        </p:txBody>
      </p:sp>
      <p:sp>
        <p:nvSpPr>
          <p:cNvPr id="40" name="План 5 (кружок)"/>
          <p:cNvSpPr/>
          <p:nvPr/>
        </p:nvSpPr>
        <p:spPr>
          <a:xfrm>
            <a:off x="8229600" y="4654296"/>
            <a:ext cx="329184" cy="32918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1" name="План 5 (цифра)"/>
          <p:cNvSpPr txBox="1"/>
          <p:nvPr/>
        </p:nvSpPr>
        <p:spPr>
          <a:xfrm>
            <a:off x="8229600" y="46542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42" name="План 5 (текст)"/>
          <p:cNvSpPr txBox="1"/>
          <p:nvPr/>
        </p:nvSpPr>
        <p:spPr>
          <a:xfrm>
            <a:off x="8686800" y="459943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График связи</a:t>
            </a:r>
            <a:endParaRPr lang="en-US" sz="1500" dirty="0"/>
          </a:p>
        </p:txBody>
      </p:sp>
      <p:sp>
        <p:nvSpPr>
          <p:cNvPr id="43" name="План 6 (кружок)"/>
          <p:cNvSpPr/>
          <p:nvPr/>
        </p:nvSpPr>
        <p:spPr>
          <a:xfrm>
            <a:off x="8229600" y="5221224"/>
            <a:ext cx="329184" cy="32918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4" name="План 6 (цифра)"/>
          <p:cNvSpPr txBox="1"/>
          <p:nvPr/>
        </p:nvSpPr>
        <p:spPr>
          <a:xfrm>
            <a:off x="8229600" y="52212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45" name="План 6 (текст)"/>
          <p:cNvSpPr txBox="1"/>
          <p:nvPr/>
        </p:nvSpPr>
        <p:spPr>
          <a:xfrm>
            <a:off x="8686800" y="51663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Задачи, документы, контроль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Зачем нужен единый лист контактов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четыре причины</a:t>
            </a:r>
            <a:endParaRPr lang="en-US" sz="1400" dirty="0"/>
          </a:p>
        </p:txBody>
      </p:sp>
      <p:sp>
        <p:nvSpPr>
          <p:cNvPr id="6" name="Быстрая помощь (фон)"/>
          <p:cNvSpPr/>
          <p:nvPr/>
        </p:nvSpPr>
        <p:spPr>
          <a:xfrm>
            <a:off x="54864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Быстрая помощь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Быстрая помощь</a:t>
            </a:r>
            <a:endParaRPr lang="en-US" sz="2000" dirty="0"/>
          </a:p>
        </p:txBody>
      </p:sp>
      <p:sp>
        <p:nvSpPr>
          <p:cNvPr id="8" name="Быстрая помощь (текст)"/>
          <p:cNvSpPr txBox="1"/>
          <p:nvPr/>
        </p:nvSpPr>
        <p:spPr>
          <a:xfrm>
            <a:off x="77724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В происшествии родитель и ребёнок сразу знают, кому звонить.</a:t>
            </a:r>
            <a:endParaRPr lang="en-US" sz="1800" dirty="0"/>
          </a:p>
        </p:txBody>
      </p:sp>
      <p:sp>
        <p:nvSpPr>
          <p:cNvPr id="9" name="Меньше паники (фон)"/>
          <p:cNvSpPr/>
          <p:nvPr/>
        </p:nvSpPr>
        <p:spPr>
          <a:xfrm>
            <a:off x="619506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Меньше паники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Меньше паники</a:t>
            </a:r>
            <a:endParaRPr lang="en-US" sz="2000" dirty="0"/>
          </a:p>
        </p:txBody>
      </p:sp>
      <p:sp>
        <p:nvSpPr>
          <p:cNvPr id="11" name="Меньше паники (текст)"/>
          <p:cNvSpPr txBox="1"/>
          <p:nvPr/>
        </p:nvSpPr>
        <p:spPr>
          <a:xfrm>
            <a:off x="642366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Понятный порядок: кто отвечает, когда и как с ним связаться.</a:t>
            </a:r>
            <a:endParaRPr lang="en-US" sz="1800" dirty="0"/>
          </a:p>
        </p:txBody>
      </p:sp>
      <p:sp>
        <p:nvSpPr>
          <p:cNvPr id="12" name="Один источник (фон)"/>
          <p:cNvSpPr/>
          <p:nvPr/>
        </p:nvSpPr>
        <p:spPr>
          <a:xfrm>
            <a:off x="54864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Один источник (заголовок)"/>
          <p:cNvSpPr txBox="1"/>
          <p:nvPr/>
        </p:nvSpPr>
        <p:spPr>
          <a:xfrm>
            <a:off x="77724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Один источник</a:t>
            </a:r>
            <a:endParaRPr lang="en-US" sz="2000" dirty="0"/>
          </a:p>
        </p:txBody>
      </p:sp>
      <p:sp>
        <p:nvSpPr>
          <p:cNvPr id="14" name="Один источник (текст)"/>
          <p:cNvSpPr txBox="1"/>
          <p:nvPr/>
        </p:nvSpPr>
        <p:spPr>
          <a:xfrm>
            <a:off x="77724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Одна памятка вместо десятков сообщений в разных чатах.</a:t>
            </a:r>
            <a:endParaRPr lang="en-US" sz="1800" dirty="0"/>
          </a:p>
        </p:txBody>
      </p:sp>
      <p:sp>
        <p:nvSpPr>
          <p:cNvPr id="15" name="Защита данных (фон)"/>
          <p:cNvSpPr/>
          <p:nvPr/>
        </p:nvSpPr>
        <p:spPr>
          <a:xfrm>
            <a:off x="619506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Защита данных (заголовок)"/>
          <p:cNvSpPr txBox="1"/>
          <p:nvPr/>
        </p:nvSpPr>
        <p:spPr>
          <a:xfrm>
            <a:off x="642366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Защита данных</a:t>
            </a:r>
            <a:endParaRPr lang="en-US" sz="2000" dirty="0"/>
          </a:p>
        </p:txBody>
      </p:sp>
      <p:sp>
        <p:nvSpPr>
          <p:cNvPr id="17" name="Защита данных (текст)"/>
          <p:cNvSpPr txBox="1"/>
          <p:nvPr/>
        </p:nvSpPr>
        <p:spPr>
          <a:xfrm>
            <a:off x="642366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Личные номера публикуем только с согласием; лучше служебный номер или мессенджер школы.</a:t>
            </a:r>
            <a:endParaRPr lang="en-US" sz="18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Лист контактов выдаётся всем семьям до начала каникул и хранится у ребёнка в телефоне и дома.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Телефоны экстренных служб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номера, которые должен знать каждый ребёнок</a:t>
            </a:r>
            <a:endParaRPr lang="en-US" sz="1400" dirty="0"/>
          </a:p>
        </p:txBody>
      </p:sp>
      <p:sp>
        <p:nvSpPr>
          <p:cNvPr id="6" name="Показатель 112 (фон)"/>
          <p:cNvSpPr/>
          <p:nvPr/>
        </p:nvSpPr>
        <p:spPr>
          <a:xfrm>
            <a:off x="548640" y="1600200"/>
            <a:ext cx="2011680" cy="21945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Показатель 112"/>
          <p:cNvSpPr txBox="1"/>
          <p:nvPr/>
        </p:nvSpPr>
        <p:spPr>
          <a:xfrm>
            <a:off x="685800" y="1709928"/>
            <a:ext cx="17373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112</a:t>
            </a:r>
            <a:endParaRPr lang="en-US" sz="4400" dirty="0"/>
          </a:p>
        </p:txBody>
      </p:sp>
      <p:sp>
        <p:nvSpPr>
          <p:cNvPr id="8" name="Показатель 112 (подпись)"/>
          <p:cNvSpPr txBox="1"/>
          <p:nvPr/>
        </p:nvSpPr>
        <p:spPr>
          <a:xfrm>
            <a:off x="731520" y="2807208"/>
            <a:ext cx="1645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Единый номер экстренных служб</a:t>
            </a:r>
            <a:endParaRPr lang="en-US" sz="1500" dirty="0"/>
          </a:p>
        </p:txBody>
      </p:sp>
      <p:sp>
        <p:nvSpPr>
          <p:cNvPr id="9" name="Показатель 101 (фон)"/>
          <p:cNvSpPr/>
          <p:nvPr/>
        </p:nvSpPr>
        <p:spPr>
          <a:xfrm>
            <a:off x="2811780" y="1600200"/>
            <a:ext cx="2011680" cy="21945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Показатель 101"/>
          <p:cNvSpPr txBox="1"/>
          <p:nvPr/>
        </p:nvSpPr>
        <p:spPr>
          <a:xfrm>
            <a:off x="2948940" y="1709928"/>
            <a:ext cx="17373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101</a:t>
            </a:r>
            <a:endParaRPr lang="en-US" sz="4400" dirty="0"/>
          </a:p>
        </p:txBody>
      </p:sp>
      <p:sp>
        <p:nvSpPr>
          <p:cNvPr id="11" name="Показатель 101 (подпись)"/>
          <p:cNvSpPr txBox="1"/>
          <p:nvPr/>
        </p:nvSpPr>
        <p:spPr>
          <a:xfrm>
            <a:off x="2994660" y="2807208"/>
            <a:ext cx="1645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Пожарная охрана и спасатели</a:t>
            </a:r>
            <a:endParaRPr lang="en-US" sz="1500" dirty="0"/>
          </a:p>
        </p:txBody>
      </p:sp>
      <p:sp>
        <p:nvSpPr>
          <p:cNvPr id="12" name="Показатель 102 (фон)"/>
          <p:cNvSpPr/>
          <p:nvPr/>
        </p:nvSpPr>
        <p:spPr>
          <a:xfrm>
            <a:off x="5074920" y="1600200"/>
            <a:ext cx="2011680" cy="21945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3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Показатель 102"/>
          <p:cNvSpPr txBox="1"/>
          <p:nvPr/>
        </p:nvSpPr>
        <p:spPr>
          <a:xfrm>
            <a:off x="5212080" y="1709928"/>
            <a:ext cx="17373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102</a:t>
            </a:r>
            <a:endParaRPr lang="en-US" sz="4400" dirty="0"/>
          </a:p>
        </p:txBody>
      </p:sp>
      <p:sp>
        <p:nvSpPr>
          <p:cNvPr id="14" name="Показатель 102 (подпись)"/>
          <p:cNvSpPr txBox="1"/>
          <p:nvPr/>
        </p:nvSpPr>
        <p:spPr>
          <a:xfrm>
            <a:off x="5257800" y="2807208"/>
            <a:ext cx="1645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Полиция</a:t>
            </a:r>
            <a:endParaRPr lang="en-US" sz="1500" dirty="0"/>
          </a:p>
        </p:txBody>
      </p:sp>
      <p:sp>
        <p:nvSpPr>
          <p:cNvPr id="15" name="Показатель 103 (фон)"/>
          <p:cNvSpPr/>
          <p:nvPr/>
        </p:nvSpPr>
        <p:spPr>
          <a:xfrm>
            <a:off x="7338060" y="1600200"/>
            <a:ext cx="2011680" cy="21945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Показатель 103"/>
          <p:cNvSpPr txBox="1"/>
          <p:nvPr/>
        </p:nvSpPr>
        <p:spPr>
          <a:xfrm>
            <a:off x="7475220" y="1709928"/>
            <a:ext cx="17373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4"/>
                </a:solidFill>
              </a:rPr>
              <a:t>103</a:t>
            </a:r>
            <a:endParaRPr lang="en-US" sz="4400" dirty="0"/>
          </a:p>
        </p:txBody>
      </p:sp>
      <p:sp>
        <p:nvSpPr>
          <p:cNvPr id="17" name="Показатель 103 (подпись)"/>
          <p:cNvSpPr txBox="1"/>
          <p:nvPr/>
        </p:nvSpPr>
        <p:spPr>
          <a:xfrm>
            <a:off x="7520940" y="2807208"/>
            <a:ext cx="1645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Скорая медицинская помощь</a:t>
            </a:r>
            <a:endParaRPr lang="en-US" sz="1500" dirty="0"/>
          </a:p>
        </p:txBody>
      </p:sp>
      <p:sp>
        <p:nvSpPr>
          <p:cNvPr id="18" name="Показатель 104 (фон)"/>
          <p:cNvSpPr/>
          <p:nvPr/>
        </p:nvSpPr>
        <p:spPr>
          <a:xfrm>
            <a:off x="9601200" y="1600200"/>
            <a:ext cx="2011680" cy="21945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254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Показатель 104"/>
          <p:cNvSpPr txBox="1"/>
          <p:nvPr/>
        </p:nvSpPr>
        <p:spPr>
          <a:xfrm>
            <a:off x="9738360" y="1709928"/>
            <a:ext cx="17373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5"/>
                </a:solidFill>
              </a:rPr>
              <a:t>104</a:t>
            </a:r>
            <a:endParaRPr lang="en-US" sz="4400" dirty="0"/>
          </a:p>
        </p:txBody>
      </p:sp>
      <p:sp>
        <p:nvSpPr>
          <p:cNvPr id="20" name="Показатель 104 (подпись)"/>
          <p:cNvSpPr txBox="1"/>
          <p:nvPr/>
        </p:nvSpPr>
        <p:spPr>
          <a:xfrm>
            <a:off x="9784080" y="2807208"/>
            <a:ext cx="1645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Аварийная газовая служба</a:t>
            </a:r>
            <a:endParaRPr lang="en-US" sz="1500" dirty="0"/>
          </a:p>
        </p:txBody>
      </p:sp>
      <p:sp>
        <p:nvSpPr>
          <p:cNvPr id="21" name="Номер 112 (фон)"/>
          <p:cNvSpPr/>
          <p:nvPr/>
        </p:nvSpPr>
        <p:spPr>
          <a:xfrm>
            <a:off x="548640" y="4023360"/>
            <a:ext cx="5394960" cy="2194560"/>
          </a:xfrm>
          <a:prstGeom prst="roundRect">
            <a:avLst>
              <a:gd name="adj" fmla="val 6667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112 (заголовок)"/>
          <p:cNvSpPr txBox="1"/>
          <p:nvPr/>
        </p:nvSpPr>
        <p:spPr>
          <a:xfrm>
            <a:off x="777240" y="415137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Номер 112</a:t>
            </a:r>
            <a:endParaRPr lang="en-US" sz="2000" dirty="0"/>
          </a:p>
        </p:txBody>
      </p:sp>
      <p:sp>
        <p:nvSpPr>
          <p:cNvPr id="23" name="Номер 112 (текст)"/>
          <p:cNvSpPr txBox="1"/>
          <p:nvPr/>
        </p:nvSpPr>
        <p:spPr>
          <a:xfrm>
            <a:off x="777240" y="4645152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Звонок бесплатный с мобильного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Подходит для любой экстренной ситуации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знаешь, куда звонить — набирай 112</a:t>
            </a:r>
            <a:endParaRPr lang="en-US" sz="1600" dirty="0"/>
          </a:p>
        </p:txBody>
      </p:sp>
      <p:sp>
        <p:nvSpPr>
          <p:cNvPr id="24" name="Разговор с оператором (фон)"/>
          <p:cNvSpPr/>
          <p:nvPr/>
        </p:nvSpPr>
        <p:spPr>
          <a:xfrm>
            <a:off x="6217920" y="4023360"/>
            <a:ext cx="5394960" cy="2194560"/>
          </a:xfrm>
          <a:prstGeom prst="roundRect">
            <a:avLst>
              <a:gd name="adj" fmla="val 6667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5" name="Разговор с оператором (заголовок)"/>
          <p:cNvSpPr txBox="1"/>
          <p:nvPr/>
        </p:nvSpPr>
        <p:spPr>
          <a:xfrm>
            <a:off x="6446520" y="4151376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Как говорить с оператором</a:t>
            </a:r>
            <a:endParaRPr lang="en-US" sz="2000" dirty="0"/>
          </a:p>
        </p:txBody>
      </p:sp>
      <p:sp>
        <p:nvSpPr>
          <p:cNvPr id="26" name="Разговор с оператором (текст)"/>
          <p:cNvSpPr txBox="1"/>
          <p:nvPr/>
        </p:nvSpPr>
        <p:spPr>
          <a:xfrm>
            <a:off x="6446520" y="4645152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Назвать себя и адрес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Коротко сказать, что случилось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 класть трубку первым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Детский телефон доверия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куда обратиться за помощью</a:t>
            </a:r>
            <a:endParaRPr lang="en-US" sz="1400" dirty="0"/>
          </a:p>
        </p:txBody>
      </p:sp>
      <p:sp>
        <p:nvSpPr>
          <p:cNvPr id="6" name="Показатель 8-800-2000-122 (фон)"/>
          <p:cNvSpPr/>
          <p:nvPr/>
        </p:nvSpPr>
        <p:spPr>
          <a:xfrm>
            <a:off x="548640" y="1600200"/>
            <a:ext cx="4754880" cy="237744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25400">
            <a:solidFill>
              <a:schemeClr val="accent3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Показатель 8-800-2000-122"/>
          <p:cNvSpPr txBox="1"/>
          <p:nvPr/>
        </p:nvSpPr>
        <p:spPr>
          <a:xfrm>
            <a:off x="685800" y="1709928"/>
            <a:ext cx="448056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8-800-2000-122</a:t>
            </a:r>
            <a:endParaRPr lang="en-US" sz="3400" dirty="0"/>
          </a:p>
        </p:txBody>
      </p:sp>
      <p:sp>
        <p:nvSpPr>
          <p:cNvPr id="8" name="Показатель 8-800-2000-122 (подпись)"/>
          <p:cNvSpPr txBox="1"/>
          <p:nvPr/>
        </p:nvSpPr>
        <p:spPr>
          <a:xfrm>
            <a:off x="731520" y="2907792"/>
            <a:ext cx="438912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единый общероссийский номер; звонок бесплатный с любого телефона</a:t>
            </a:r>
            <a:endParaRPr lang="en-US" sz="1500" dirty="0"/>
          </a:p>
        </p:txBody>
      </p:sp>
      <p:sp>
        <p:nvSpPr>
          <p:cNvPr id="9" name="Кому позвонить (фон)"/>
          <p:cNvSpPr/>
          <p:nvPr/>
        </p:nvSpPr>
        <p:spPr>
          <a:xfrm>
            <a:off x="5577840" y="1600200"/>
            <a:ext cx="6035040" cy="2377440"/>
          </a:xfrm>
          <a:prstGeom prst="roundRect">
            <a:avLst>
              <a:gd name="adj" fmla="val 615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Кому позвонить (заголовок)"/>
          <p:cNvSpPr txBox="1"/>
          <p:nvPr/>
        </p:nvSpPr>
        <p:spPr>
          <a:xfrm>
            <a:off x="5806440" y="1728216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Кому позвонить</a:t>
            </a:r>
            <a:endParaRPr lang="en-US" sz="2000" dirty="0"/>
          </a:p>
        </p:txBody>
      </p:sp>
      <p:sp>
        <p:nvSpPr>
          <p:cNvPr id="11" name="Кому позвонить (текст)"/>
          <p:cNvSpPr txBox="1"/>
          <p:nvPr/>
        </p:nvSpPr>
        <p:spPr>
          <a:xfrm>
            <a:off x="5806440" y="2221992"/>
            <a:ext cx="55778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Детям и подросткам: конфликты, стресс, страх, личные переживания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Родителям: трудности в отношениях с ребёнком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Режим работы в вашем регионе уточняйте на telefon-doveria.ru</a:t>
            </a:r>
            <a:endParaRPr lang="en-US" sz="1600" dirty="0"/>
          </a:p>
        </p:txBody>
      </p:sp>
      <p:sp>
        <p:nvSpPr>
          <p:cNvPr id="12" name="Специалисты (фон)"/>
          <p:cNvSpPr/>
          <p:nvPr/>
        </p:nvSpPr>
        <p:spPr>
          <a:xfrm>
            <a:off x="548640" y="4206240"/>
            <a:ext cx="11064240" cy="2103120"/>
          </a:xfrm>
          <a:prstGeom prst="roundRect">
            <a:avLst>
              <a:gd name="adj" fmla="val 6957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Специалисты (заголовок)"/>
          <p:cNvSpPr txBox="1"/>
          <p:nvPr/>
        </p:nvSpPr>
        <p:spPr>
          <a:xfrm>
            <a:off x="777240" y="4334256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Школьные специалисты на время каникул</a:t>
            </a:r>
            <a:endParaRPr lang="en-US" sz="2000" dirty="0"/>
          </a:p>
        </p:txBody>
      </p:sp>
      <p:sp>
        <p:nvSpPr>
          <p:cNvPr id="14" name="Специалисты (текст)"/>
          <p:cNvSpPr txBox="1"/>
          <p:nvPr/>
        </p:nvSpPr>
        <p:spPr>
          <a:xfrm>
            <a:off x="777240" y="4828032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Педагог-психолог: ____________________   телефон: ____________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Социальный педагог: ____________________   телефон: ____________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Что внести в лист контактов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шесть обязательных блоков</a:t>
            </a:r>
            <a:endParaRPr lang="en-US" sz="1400" dirty="0"/>
          </a:p>
        </p:txBody>
      </p:sp>
      <p:sp>
        <p:nvSpPr>
          <p:cNvPr id="6" name="Классный руководитель (фон)"/>
          <p:cNvSpPr/>
          <p:nvPr/>
        </p:nvSpPr>
        <p:spPr>
          <a:xfrm>
            <a:off x="54864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Классный руководитель (заголовок)"/>
          <p:cNvSpPr txBox="1"/>
          <p:nvPr/>
        </p:nvSpPr>
        <p:spPr>
          <a:xfrm>
            <a:off x="146304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Классный руководитель</a:t>
            </a:r>
            <a:endParaRPr lang="en-US" sz="1600" dirty="0"/>
          </a:p>
        </p:txBody>
      </p:sp>
      <p:sp>
        <p:nvSpPr>
          <p:cNvPr id="10" name="Классный руководитель (текст)"/>
          <p:cNvSpPr txBox="1"/>
          <p:nvPr/>
        </p:nvSpPr>
        <p:spPr>
          <a:xfrm>
            <a:off x="146304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Фамилия, имя, отчество и класс.</a:t>
            </a:r>
            <a:endParaRPr lang="en-US" sz="1600" dirty="0"/>
          </a:p>
        </p:txBody>
      </p:sp>
      <p:sp>
        <p:nvSpPr>
          <p:cNvPr id="11" name="Как связаться (фон)"/>
          <p:cNvSpPr/>
          <p:nvPr/>
        </p:nvSpPr>
        <p:spPr>
          <a:xfrm>
            <a:off x="431292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49580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49580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Как связаться (заголовок)"/>
          <p:cNvSpPr txBox="1"/>
          <p:nvPr/>
        </p:nvSpPr>
        <p:spPr>
          <a:xfrm>
            <a:off x="522732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Как связаться</a:t>
            </a:r>
            <a:endParaRPr lang="en-US" sz="1600" dirty="0"/>
          </a:p>
        </p:txBody>
      </p:sp>
      <p:sp>
        <p:nvSpPr>
          <p:cNvPr id="15" name="Как связаться (текст)"/>
          <p:cNvSpPr txBox="1"/>
          <p:nvPr/>
        </p:nvSpPr>
        <p:spPr>
          <a:xfrm>
            <a:off x="522732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Телефон или мессенджер и часы связи.</a:t>
            </a:r>
            <a:endParaRPr lang="en-US" sz="1600" dirty="0"/>
          </a:p>
        </p:txBody>
      </p:sp>
      <p:sp>
        <p:nvSpPr>
          <p:cNvPr id="16" name="Дежурный администратор (фон)"/>
          <p:cNvSpPr/>
          <p:nvPr/>
        </p:nvSpPr>
        <p:spPr>
          <a:xfrm>
            <a:off x="8077200" y="160020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8260080" y="17830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82600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Дежурный администратор (заголовок)"/>
          <p:cNvSpPr txBox="1"/>
          <p:nvPr/>
        </p:nvSpPr>
        <p:spPr>
          <a:xfrm>
            <a:off x="8991600" y="172821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Дежурный администратор</a:t>
            </a:r>
            <a:endParaRPr lang="en-US" sz="1600" dirty="0"/>
          </a:p>
        </p:txBody>
      </p:sp>
      <p:sp>
        <p:nvSpPr>
          <p:cNvPr id="20" name="Дежурный администратор (текст)"/>
          <p:cNvSpPr txBox="1"/>
          <p:nvPr/>
        </p:nvSpPr>
        <p:spPr>
          <a:xfrm>
            <a:off x="8991600" y="222199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Фамилия, служебный телефон, время дежурства.</a:t>
            </a:r>
            <a:endParaRPr lang="en-US" sz="1600" dirty="0"/>
          </a:p>
        </p:txBody>
      </p:sp>
      <p:sp>
        <p:nvSpPr>
          <p:cNvPr id="21" name="Школа (фон)"/>
          <p:cNvSpPr/>
          <p:nvPr/>
        </p:nvSpPr>
        <p:spPr>
          <a:xfrm>
            <a:off x="54864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731520" y="422910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73152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Школа (заголовок)"/>
          <p:cNvSpPr txBox="1"/>
          <p:nvPr/>
        </p:nvSpPr>
        <p:spPr>
          <a:xfrm>
            <a:off x="146304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Школа</a:t>
            </a:r>
            <a:endParaRPr lang="en-US" sz="1600" dirty="0"/>
          </a:p>
        </p:txBody>
      </p:sp>
      <p:sp>
        <p:nvSpPr>
          <p:cNvPr id="25" name="Школа (текст)"/>
          <p:cNvSpPr txBox="1"/>
          <p:nvPr/>
        </p:nvSpPr>
        <p:spPr>
          <a:xfrm>
            <a:off x="146304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Телефон приёмной, электронная почта, сайт.</a:t>
            </a:r>
            <a:endParaRPr lang="en-US" sz="1600" dirty="0"/>
          </a:p>
        </p:txBody>
      </p:sp>
      <p:sp>
        <p:nvSpPr>
          <p:cNvPr id="26" name="Экстренные номера (фон)"/>
          <p:cNvSpPr/>
          <p:nvPr/>
        </p:nvSpPr>
        <p:spPr>
          <a:xfrm>
            <a:off x="431292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2EDE7"/>
          </a:solidFill>
          <a:ln w="12700">
            <a:solidFill>
              <a:srgbClr val="F2ED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Номер 5"/>
          <p:cNvSpPr/>
          <p:nvPr/>
        </p:nvSpPr>
        <p:spPr>
          <a:xfrm>
            <a:off x="4495800" y="4229100"/>
            <a:ext cx="566928" cy="566928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8" name="Номер 5 (текст)"/>
          <p:cNvSpPr txBox="1"/>
          <p:nvPr/>
        </p:nvSpPr>
        <p:spPr>
          <a:xfrm>
            <a:off x="449580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5</a:t>
            </a:r>
            <a:endParaRPr lang="en-US" sz="2200" dirty="0"/>
          </a:p>
        </p:txBody>
      </p:sp>
      <p:sp>
        <p:nvSpPr>
          <p:cNvPr id="29" name="Экстренные номера (заголовок)"/>
          <p:cNvSpPr txBox="1"/>
          <p:nvPr/>
        </p:nvSpPr>
        <p:spPr>
          <a:xfrm>
            <a:off x="522732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Экстренные номера</a:t>
            </a:r>
            <a:endParaRPr lang="en-US" sz="1600" dirty="0"/>
          </a:p>
        </p:txBody>
      </p:sp>
      <p:sp>
        <p:nvSpPr>
          <p:cNvPr id="30" name="Экстренные номера (текст)"/>
          <p:cNvSpPr txBox="1"/>
          <p:nvPr/>
        </p:nvSpPr>
        <p:spPr>
          <a:xfrm>
            <a:off x="522732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112, 101, 102, 103 и телефон доверия.</a:t>
            </a:r>
            <a:endParaRPr lang="en-US" sz="1600" dirty="0"/>
          </a:p>
        </p:txBody>
      </p:sp>
      <p:sp>
        <p:nvSpPr>
          <p:cNvPr id="31" name="Специалисты (фон)"/>
          <p:cNvSpPr/>
          <p:nvPr/>
        </p:nvSpPr>
        <p:spPr>
          <a:xfrm>
            <a:off x="8077200" y="4046220"/>
            <a:ext cx="3535680" cy="2217420"/>
          </a:xfrm>
          <a:prstGeom prst="roundRect">
            <a:avLst>
              <a:gd name="adj" fmla="val 6598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2" name="Номер 6"/>
          <p:cNvSpPr/>
          <p:nvPr/>
        </p:nvSpPr>
        <p:spPr>
          <a:xfrm>
            <a:off x="8260080" y="4229100"/>
            <a:ext cx="566928" cy="56692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3" name="Номер 6 (текст)"/>
          <p:cNvSpPr txBox="1"/>
          <p:nvPr/>
        </p:nvSpPr>
        <p:spPr>
          <a:xfrm>
            <a:off x="8260080" y="4229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6</a:t>
            </a:r>
            <a:endParaRPr lang="en-US" sz="2200" dirty="0"/>
          </a:p>
        </p:txBody>
      </p:sp>
      <p:sp>
        <p:nvSpPr>
          <p:cNvPr id="34" name="Специалисты (заголовок)"/>
          <p:cNvSpPr txBox="1"/>
          <p:nvPr/>
        </p:nvSpPr>
        <p:spPr>
          <a:xfrm>
            <a:off x="8991600" y="4174236"/>
            <a:ext cx="239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Специалисты</a:t>
            </a:r>
            <a:endParaRPr lang="en-US" sz="1600" dirty="0"/>
          </a:p>
        </p:txBody>
      </p:sp>
      <p:sp>
        <p:nvSpPr>
          <p:cNvPr id="35" name="Специалисты (текст)"/>
          <p:cNvSpPr txBox="1"/>
          <p:nvPr/>
        </p:nvSpPr>
        <p:spPr>
          <a:xfrm>
            <a:off x="8991600" y="4668012"/>
            <a:ext cx="239268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Педагог-психолог и социальный педагог.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График связи на время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шаблон для заполнения</a:t>
            </a:r>
            <a:endParaRPr lang="en-US" sz="1400" dirty="0"/>
          </a:p>
        </p:txBody>
      </p:sp>
      <p:graphicFrame>
        <p:nvGraphicFramePr>
          <p:cNvPr id="8" name="График связи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3108960"/>
                <a:gridCol w="22860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Дата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F7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Дежурный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F7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Контакт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F7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Время связи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F7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1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D7F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________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Вывод (фон)"/>
          <p:cNvSpPr/>
          <p:nvPr/>
        </p:nvSpPr>
        <p:spPr>
          <a:xfrm>
            <a:off x="548640" y="5669280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8" name="Вывод (значок)"/>
          <p:cNvSpPr/>
          <p:nvPr/>
        </p:nvSpPr>
        <p:spPr>
          <a:xfrm>
            <a:off x="731520" y="5779008"/>
            <a:ext cx="402336" cy="40233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Вывод (знак)"/>
          <p:cNvSpPr txBox="1"/>
          <p:nvPr/>
        </p:nvSpPr>
        <p:spPr>
          <a:xfrm>
            <a:off x="731520" y="57790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0" name="Вывод (текст)"/>
          <p:cNvSpPr txBox="1"/>
          <p:nvPr/>
        </p:nvSpPr>
        <p:spPr>
          <a:xfrm>
            <a:off x="1325880" y="5669280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Режим связи согласуйте с директором и учитывайте трудовое законодательство: служебный номер лучше личного.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08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Основные задачи школы до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Кто что делает</a:t>
            </a:r>
            <a:endParaRPr lang="en-US" sz="1400" dirty="0"/>
          </a:p>
        </p:txBody>
      </p:sp>
      <p:graphicFrame>
        <p:nvGraphicFramePr>
          <p:cNvPr id="9" name="Таблица задач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486400"/>
                <a:gridCol w="30175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Задача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Утвердить график дежурства администрации на время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начала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шаблон листа контактов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7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Получить согласия на использование контактов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Проверить актуальность телефонов родителей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Выдать и разослать листы контактов семьям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 дня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Объяснить детям, как звонить по 112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последний учебный день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Собрать данные об обращениях и подготовить отчёт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09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Нормативно-правовые акты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Перечень и пояснение к каждому пункту</a:t>
            </a:r>
            <a:endParaRPr lang="en-US" sz="1400" dirty="0"/>
          </a:p>
        </p:txBody>
      </p:sp>
      <p:graphicFrame>
        <p:nvGraphicFramePr>
          <p:cNvPr id="10" name="Таблица НП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6949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29.12.2012 № 273-ФЗ «Об образовании в РФ» (ст. 28, 41)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Охрана здоровья обучающихся и ответственность школы за их безопасность в образовательном процессе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Постановление Правительства РФ от 21.11.2011 № 958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Система вызова экстренных оперативных служб по единому номеру 112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27.07.2006 № 152-ФЗ «О персональных данных»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Контакты — персональные данные: храним и публикуем только по согласию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24.06.1999 № 120-ФЗ о профилактике безнадзорности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Школа участвует в профилактике: взаимодействует с семьёй и службами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Письмо Минпросвещения России от 12.05.2020 № ВБ-1011/08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Методические рекомендации по классному руководству: работа с родителями и учениками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 (ст. 63), локальные акты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родителей; приказ о графике дежурства и порядке связи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360"/>
                </a:solidFill>
              </a:rPr>
              <a:t>Редакции документов могут меняться — перед использованием проверяйте их актуальность.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10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Контроль, сроки и выводы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Дорожная карта и главное для запоминания</a:t>
            </a:r>
            <a:endParaRPr lang="en-US" sz="1400" dirty="0"/>
          </a:p>
        </p:txBody>
      </p:sp>
      <p:sp>
        <p:nvSpPr>
          <p:cNvPr id="6" name="Линия времени"/>
          <p:cNvSpPr/>
          <p:nvPr/>
        </p:nvSpPr>
        <p:spPr>
          <a:xfrm>
            <a:off x="822960" y="1737360"/>
            <a:ext cx="10515600" cy="64008"/>
          </a:xfrm>
          <a:prstGeom prst="rect">
            <a:avLst/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</p:sp>
      <p:sp>
        <p:nvSpPr>
          <p:cNvPr id="7" name="Точка 1"/>
          <p:cNvSpPr/>
          <p:nvPr/>
        </p:nvSpPr>
        <p:spPr>
          <a:xfrm>
            <a:off x="640080" y="1586484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Этап 1"/>
          <p:cNvSpPr txBox="1"/>
          <p:nvPr/>
        </p:nvSpPr>
        <p:spPr>
          <a:xfrm>
            <a:off x="54864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За 7 дней</a:t>
            </a:r>
            <a:endParaRPr lang="en-US" sz="17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график и шаблон листа</a:t>
            </a:r>
            <a:endParaRPr lang="en-US" sz="1700" dirty="0"/>
          </a:p>
        </p:txBody>
      </p:sp>
      <p:sp>
        <p:nvSpPr>
          <p:cNvPr id="9" name="Точка 2"/>
          <p:cNvSpPr/>
          <p:nvPr/>
        </p:nvSpPr>
        <p:spPr>
          <a:xfrm>
            <a:off x="4145280" y="1586484"/>
            <a:ext cx="365760" cy="36576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0" name="Этап 2"/>
          <p:cNvSpPr txBox="1"/>
          <p:nvPr/>
        </p:nvSpPr>
        <p:spPr>
          <a:xfrm>
            <a:off x="30022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За 3 дня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листы у семей</a:t>
            </a:r>
            <a:endParaRPr lang="en-US" sz="1700" dirty="0"/>
          </a:p>
        </p:txBody>
      </p:sp>
      <p:sp>
        <p:nvSpPr>
          <p:cNvPr id="11" name="Точка 3"/>
          <p:cNvSpPr/>
          <p:nvPr/>
        </p:nvSpPr>
        <p:spPr>
          <a:xfrm>
            <a:off x="7650480" y="1586484"/>
            <a:ext cx="365760" cy="36576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Этап 3"/>
          <p:cNvSpPr txBox="1"/>
          <p:nvPr/>
        </p:nvSpPr>
        <p:spPr>
          <a:xfrm>
            <a:off x="65074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Каникулы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дежурство и связь</a:t>
            </a:r>
            <a:endParaRPr lang="en-US" sz="1700" dirty="0"/>
          </a:p>
        </p:txBody>
      </p:sp>
      <p:sp>
        <p:nvSpPr>
          <p:cNvPr id="13" name="Точка 4"/>
          <p:cNvSpPr/>
          <p:nvPr/>
        </p:nvSpPr>
        <p:spPr>
          <a:xfrm>
            <a:off x="11155680" y="1586484"/>
            <a:ext cx="365760" cy="365760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Этап 4"/>
          <p:cNvSpPr txBox="1"/>
          <p:nvPr/>
        </p:nvSpPr>
        <p:spPr>
          <a:xfrm>
            <a:off x="896112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После каникул</a:t>
            </a:r>
            <a:endParaRPr lang="en-US" sz="1700" dirty="0"/>
          </a:p>
          <a:p>
            <a:pPr algn="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отчёт об обращениях</a:t>
            </a:r>
            <a:endParaRPr lang="en-US" sz="1700" dirty="0"/>
          </a:p>
        </p:txBody>
      </p:sp>
      <p:sp>
        <p:nvSpPr>
          <p:cNvPr id="15" name="Детям (фон)"/>
          <p:cNvSpPr/>
          <p:nvPr/>
        </p:nvSpPr>
        <p:spPr>
          <a:xfrm>
            <a:off x="54864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Детям (заголовок)"/>
          <p:cNvSpPr txBox="1"/>
          <p:nvPr/>
        </p:nvSpPr>
        <p:spPr>
          <a:xfrm>
            <a:off x="77724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Детям</a:t>
            </a:r>
            <a:endParaRPr lang="en-US" sz="2000" dirty="0"/>
          </a:p>
        </p:txBody>
      </p:sp>
      <p:sp>
        <p:nvSpPr>
          <p:cNvPr id="17" name="Детям (текст)"/>
          <p:cNvSpPr txBox="1"/>
          <p:nvPr/>
        </p:nvSpPr>
        <p:spPr>
          <a:xfrm>
            <a:off x="77724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Помнить номер 112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Знать, кому позвонить из школы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Звонить, если страшно или трудно</a:t>
            </a:r>
            <a:endParaRPr lang="en-US" sz="1600" dirty="0"/>
          </a:p>
        </p:txBody>
      </p:sp>
      <p:sp>
        <p:nvSpPr>
          <p:cNvPr id="18" name="Родителям (фон)"/>
          <p:cNvSpPr/>
          <p:nvPr/>
        </p:nvSpPr>
        <p:spPr>
          <a:xfrm>
            <a:off x="429768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Родителям (заголовок)"/>
          <p:cNvSpPr txBox="1"/>
          <p:nvPr/>
        </p:nvSpPr>
        <p:spPr>
          <a:xfrm>
            <a:off x="452628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Родителям</a:t>
            </a:r>
            <a:endParaRPr lang="en-US" sz="2000" dirty="0"/>
          </a:p>
        </p:txBody>
      </p:sp>
      <p:sp>
        <p:nvSpPr>
          <p:cNvPr id="20" name="Родителям (текст)"/>
          <p:cNvSpPr txBox="1"/>
          <p:nvPr/>
        </p:nvSpPr>
        <p:spPr>
          <a:xfrm>
            <a:off x="452628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Сохранить лист контактов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Обновить свои телефоны в школе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Знать, как связаться с классным руководителем</a:t>
            </a:r>
            <a:endParaRPr lang="en-US" sz="1600" dirty="0"/>
          </a:p>
        </p:txBody>
      </p:sp>
      <p:sp>
        <p:nvSpPr>
          <p:cNvPr id="21" name="Школе (фон)"/>
          <p:cNvSpPr/>
          <p:nvPr/>
        </p:nvSpPr>
        <p:spPr>
          <a:xfrm>
            <a:off x="804672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Школе (заголовок)"/>
          <p:cNvSpPr txBox="1"/>
          <p:nvPr/>
        </p:nvSpPr>
        <p:spPr>
          <a:xfrm>
            <a:off x="827532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Школе</a:t>
            </a:r>
            <a:endParaRPr lang="en-US" sz="2000" dirty="0"/>
          </a:p>
        </p:txBody>
      </p:sp>
      <p:sp>
        <p:nvSpPr>
          <p:cNvPr id="23" name="Школе (текст)"/>
          <p:cNvSpPr txBox="1"/>
          <p:nvPr/>
        </p:nvSpPr>
        <p:spPr>
          <a:xfrm>
            <a:off x="827532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График дежурства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Согласия на контакты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Отчёт после каникул</a:t>
            </a:r>
            <a:endParaRPr lang="en-US" sz="1600" dirty="0"/>
          </a:p>
        </p:txBody>
      </p:sp>
      <p:sp>
        <p:nvSpPr>
          <p:cNvPr id="24" name="Вопросы (плашка)"/>
          <p:cNvSpPr/>
          <p:nvPr/>
        </p:nvSpPr>
        <p:spPr>
          <a:xfrm>
            <a:off x="548640" y="5742432"/>
            <a:ext cx="11064240" cy="548640"/>
          </a:xfrm>
          <a:prstGeom prst="roundRect">
            <a:avLst>
              <a:gd name="adj" fmla="val 50000"/>
            </a:avLst>
          </a:prstGeom>
          <a:solidFill>
            <a:srgbClr val="E8751A"/>
          </a:solidFill>
          <a:ln w="12700">
            <a:solidFill>
              <a:srgbClr val="E8751A"/>
            </a:solidFill>
            <a:prstDash val="solid"/>
          </a:ln>
        </p:spPr>
      </p:sp>
      <p:sp>
        <p:nvSpPr>
          <p:cNvPr id="25" name="Вопросы (текст)"/>
          <p:cNvSpPr txBox="1"/>
          <p:nvPr/>
        </p:nvSpPr>
        <p:spPr>
          <a:xfrm>
            <a:off x="548640" y="57424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Вопросы и обсуждение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сенняя школа">
  <a:themeElements>
    <a:clrScheme name="Осенняя школа">
      <a:dk1>
        <a:srgbClr val="3B2A1E"/>
      </a:dk1>
      <a:lt1>
        <a:srgbClr val="FFFFFF"/>
      </a:lt1>
      <a:dk2>
        <a:srgbClr val="B5402F"/>
      </a:dk2>
      <a:lt2>
        <a:srgbClr val="FFF7E6"/>
      </a:lt2>
      <a:accent1>
        <a:srgbClr val="E8751A"/>
      </a:accent1>
      <a:accent2>
        <a:srgbClr val="B5402F"/>
      </a:accent2>
      <a:accent3>
        <a:srgbClr val="7A8B3A"/>
      </a:accent3>
      <a:accent4>
        <a:srgbClr val="2D7F7A"/>
      </a:accent4>
      <a:accent5>
        <a:srgbClr val="8B5A2B"/>
      </a:accent5>
      <a:accent6>
        <a:srgbClr val="F2B134"/>
      </a:accent6>
      <a:hlink>
        <a:srgbClr val="2D7F7A"/>
      </a:hlink>
      <a:folHlink>
        <a:srgbClr val="8B5A2B"/>
      </a:folHlink>
    </a:clrScheme>
    <a:fontScheme name="Осенняя школа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каникулах: контакты и экстренные службы</dc:title>
  <dc:subject>PptxGenJS Presentation</dc:subject>
  <dc:creator>Администрация школы</dc:creator>
  <cp:lastModifiedBy>Администрация школы</cp:lastModifiedBy>
  <cp:revision>1</cp:revision>
  <dcterms:created xsi:type="dcterms:W3CDTF">2026-10-29T08:42:13Z</dcterms:created>
  <dcterms:modified xsi:type="dcterms:W3CDTF">2026-10-29T08:42:13Z</dcterms:modified>
</cp:coreProperties>
</file>