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Презентация-рассказ для классного руководителя. 7 ноября 2026 года — 85 лет со дня парада.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Цифры о параде в разных источниках немного отличаются. Используйте округлённые значения («около 28 тысяч»).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Хронику удобно показывать как «ленту времени» на доске или стенде.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Из-за низкой облачности и снега авиация в параде не участвовала.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Расхождения в источниках: кадры выступления Сталина не снимали в тот день; впоследствии речь воссоздали для кинохроники.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1–4 классов достаточно «около 28 тысяч человек» и слов о том, что многие сразу отправились защищать Москву.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Москва — город-герой с 1965 года. Можно спросить класс, какие города-герои они знают.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Этот слайд можно использовать как итоговый для детей.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ноября 2026 года — суббота, поэтому классный час лучше провести 5 или 6 ноября.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Сверьте актуальные редакции документов перед использованием.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07592"/>
            <a:ext cx="2194560" cy="64008"/>
          </a:xfrm>
          <a:prstGeom prst="rect">
            <a:avLst/>
          </a:prstGeom>
          <a:solidFill>
            <a:srgbClr val="5E8C7D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A7C96"/>
                </a:solidFill>
              </a:rPr>
              <a:t>7 ноября · День воинской славы России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24344D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6A7C96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E3ECF6"/>
          </a:solidFill>
          <a:ln/>
        </p:spPr>
      </p:sp>
      <p:pic>
        <p:nvPicPr>
          <p:cNvPr id="3" name="Image 0" descr="/tmp/claude-0/-home-claude/93712537-5989-58f1-97cf-3125139d8776/scratchpad/out4/_img4/art_sno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365760"/>
            <a:ext cx="4663440" cy="533095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7 НОЯБРЯ · ДЕНЬ ВОИНСКОЙ СЛАВЫ РОССИИ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24344D"/>
                </a:solidFill>
              </a:rPr>
              <a:t>Парад на Красной площади 7 ноября 1941 года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400800" cy="1554480"/>
          </a:xfrm>
          <a:prstGeom prst="rect">
            <a:avLst/>
          </a:prstGeom>
          <a:solidFill>
            <a:srgbClr val="FFFFFF"/>
          </a:solidFill>
          <a:ln w="22225">
            <a:solidFill>
              <a:srgbClr val="B64A52"/>
            </a:solidFill>
            <a:prstDash val="solid"/>
          </a:ln>
        </p:spPr>
      </p:sp>
      <p:sp>
        <p:nvSpPr>
          <p:cNvPr id="6" name="Подтема (полоса)"/>
          <p:cNvSpPr/>
          <p:nvPr/>
        </p:nvSpPr>
        <p:spPr>
          <a:xfrm>
            <a:off x="731520" y="2743200"/>
            <a:ext cx="6400800" cy="128016"/>
          </a:xfrm>
          <a:prstGeom prst="rect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1143000" y="2871216"/>
            <a:ext cx="557784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E2F37"/>
                </a:solidFill>
              </a:rPr>
              <a:t>История парада: подготовка, участники, значение. К 85-летию события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зачем помнить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Парад 1941 года в трёх цифрах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4EDF8"/>
          </a:solidFill>
          <a:ln w="31750">
            <a:solidFill>
              <a:srgbClr val="3F6DA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02</a:t>
            </a:r>
            <a:endParaRPr lang="en-US" sz="2000" dirty="0"/>
          </a:p>
        </p:txBody>
      </p:sp>
      <p:sp>
        <p:nvSpPr>
          <p:cNvPr id="6" name="Показатель 85 лет (фон)"/>
          <p:cNvSpPr/>
          <p:nvPr/>
        </p:nvSpPr>
        <p:spPr>
          <a:xfrm>
            <a:off x="914400" y="1554480"/>
            <a:ext cx="341376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B64A52"/>
            </a:solidFill>
            <a:prstDash val="solid"/>
          </a:ln>
        </p:spPr>
      </p:sp>
      <p:sp>
        <p:nvSpPr>
          <p:cNvPr id="7" name="Показатель 85 лет"/>
          <p:cNvSpPr txBox="1"/>
          <p:nvPr/>
        </p:nvSpPr>
        <p:spPr>
          <a:xfrm>
            <a:off x="105156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8E2F37"/>
                </a:solidFill>
              </a:rPr>
              <a:t>85 лет</a:t>
            </a:r>
            <a:endParaRPr lang="en-US" sz="3800" dirty="0"/>
          </a:p>
        </p:txBody>
      </p:sp>
      <p:sp>
        <p:nvSpPr>
          <p:cNvPr id="8" name="Показатель 85 лет (подпись)"/>
          <p:cNvSpPr txBox="1"/>
          <p:nvPr/>
        </p:nvSpPr>
        <p:spPr>
          <a:xfrm>
            <a:off x="109728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44D"/>
                </a:solidFill>
              </a:rPr>
              <a:t>исполняется 7 ноября 2026 года со дня парада на Красной площади</a:t>
            </a:r>
            <a:endParaRPr lang="en-US" sz="1500" dirty="0"/>
          </a:p>
        </p:txBody>
      </p:sp>
      <p:sp>
        <p:nvSpPr>
          <p:cNvPr id="9" name="Показатель около 28 тыс. (фон)"/>
          <p:cNvSpPr/>
          <p:nvPr/>
        </p:nvSpPr>
        <p:spPr>
          <a:xfrm>
            <a:off x="4556760" y="1554480"/>
            <a:ext cx="341376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3F6DA8"/>
            </a:solidFill>
            <a:prstDash val="solid"/>
          </a:ln>
        </p:spPr>
      </p:sp>
      <p:sp>
        <p:nvSpPr>
          <p:cNvPr id="10" name="Показатель около 28 тыс."/>
          <p:cNvSpPr txBox="1"/>
          <p:nvPr/>
        </p:nvSpPr>
        <p:spPr>
          <a:xfrm>
            <a:off x="469392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B4F82"/>
                </a:solidFill>
              </a:rPr>
              <a:t>около 28 тыс.</a:t>
            </a:r>
            <a:endParaRPr lang="en-US" sz="3800" dirty="0"/>
          </a:p>
        </p:txBody>
      </p:sp>
      <p:sp>
        <p:nvSpPr>
          <p:cNvPr id="11" name="Показатель около 28 тыс. (подпись)"/>
          <p:cNvSpPr txBox="1"/>
          <p:nvPr/>
        </p:nvSpPr>
        <p:spPr>
          <a:xfrm>
            <a:off x="473964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44D"/>
                </a:solidFill>
              </a:rPr>
              <a:t>человек прошли строем по площади — от курсантов до ополченцев</a:t>
            </a:r>
            <a:endParaRPr lang="en-US" sz="1500" dirty="0"/>
          </a:p>
        </p:txBody>
      </p:sp>
      <p:sp>
        <p:nvSpPr>
          <p:cNvPr id="12" name="Показатель 8:00 (фон)"/>
          <p:cNvSpPr/>
          <p:nvPr/>
        </p:nvSpPr>
        <p:spPr>
          <a:xfrm>
            <a:off x="8199120" y="1554480"/>
            <a:ext cx="341376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C9A04B"/>
            </a:solidFill>
            <a:prstDash val="solid"/>
          </a:ln>
        </p:spPr>
      </p:sp>
      <p:sp>
        <p:nvSpPr>
          <p:cNvPr id="13" name="Показатель 8:00"/>
          <p:cNvSpPr txBox="1"/>
          <p:nvPr/>
        </p:nvSpPr>
        <p:spPr>
          <a:xfrm>
            <a:off x="833628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8A6A1A"/>
                </a:solidFill>
              </a:rPr>
              <a:t>8:00</a:t>
            </a:r>
            <a:endParaRPr lang="en-US" sz="3800" dirty="0"/>
          </a:p>
        </p:txBody>
      </p:sp>
      <p:sp>
        <p:nvSpPr>
          <p:cNvPr id="14" name="Показатель 8:00 (подпись)"/>
          <p:cNvSpPr txBox="1"/>
          <p:nvPr/>
        </p:nvSpPr>
        <p:spPr>
          <a:xfrm>
            <a:off x="838200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44D"/>
                </a:solidFill>
              </a:rPr>
              <a:t>начало парада — на два часа раньше, чем в мирные годы</a:t>
            </a:r>
            <a:endParaRPr lang="en-US" sz="1500" dirty="0"/>
          </a:p>
        </p:txBody>
      </p:sp>
      <p:sp>
        <p:nvSpPr>
          <p:cNvPr id="15" name="Цель рассказа (фон)"/>
          <p:cNvSpPr/>
          <p:nvPr/>
        </p:nvSpPr>
        <p:spPr>
          <a:xfrm>
            <a:off x="914400" y="3611880"/>
            <a:ext cx="5234940" cy="265176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16" name="Цель рассказа (полоса)"/>
          <p:cNvSpPr/>
          <p:nvPr/>
        </p:nvSpPr>
        <p:spPr>
          <a:xfrm>
            <a:off x="914400" y="3611880"/>
            <a:ext cx="5234940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7" name="Цель рассказа (заголовок)"/>
          <p:cNvSpPr txBox="1"/>
          <p:nvPr/>
        </p:nvSpPr>
        <p:spPr>
          <a:xfrm>
            <a:off x="1143000" y="3877056"/>
            <a:ext cx="4777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Цель рассказа</a:t>
            </a:r>
            <a:endParaRPr lang="en-US" sz="2000" dirty="0"/>
          </a:p>
        </p:txBody>
      </p:sp>
      <p:sp>
        <p:nvSpPr>
          <p:cNvPr id="18" name="Цель рассказа (текст)"/>
          <p:cNvSpPr txBox="1"/>
          <p:nvPr/>
        </p:nvSpPr>
        <p:spPr>
          <a:xfrm>
            <a:off x="1143000" y="4407408"/>
            <a:ext cx="477774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Показать, как страна держалась в самые тяжёлые месяцы войны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Объяснить, почему парад был важен именно тогда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Связать прошлое с сегодняшним днём</a:t>
            </a:r>
            <a:endParaRPr lang="en-US" sz="1600" dirty="0"/>
          </a:p>
        </p:txBody>
      </p:sp>
      <p:sp>
        <p:nvSpPr>
          <p:cNvPr id="19" name="Что запомнить детям (фон)"/>
          <p:cNvSpPr/>
          <p:nvPr/>
        </p:nvSpPr>
        <p:spPr>
          <a:xfrm>
            <a:off x="6377940" y="3611880"/>
            <a:ext cx="5234940" cy="265176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20" name="Что запомнить детям (полоса)"/>
          <p:cNvSpPr/>
          <p:nvPr/>
        </p:nvSpPr>
        <p:spPr>
          <a:xfrm>
            <a:off x="6377940" y="3611880"/>
            <a:ext cx="5234940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21" name="Что запомнить детям (заголовок)"/>
          <p:cNvSpPr txBox="1"/>
          <p:nvPr/>
        </p:nvSpPr>
        <p:spPr>
          <a:xfrm>
            <a:off x="6606540" y="3877056"/>
            <a:ext cx="4777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6A1A"/>
                </a:solidFill>
              </a:rPr>
              <a:t>Что запомнить детям</a:t>
            </a:r>
            <a:endParaRPr lang="en-US" sz="2000" dirty="0"/>
          </a:p>
        </p:txBody>
      </p:sp>
      <p:sp>
        <p:nvSpPr>
          <p:cNvPr id="22" name="Что запомнить детям (текст)"/>
          <p:cNvSpPr txBox="1"/>
          <p:nvPr/>
        </p:nvSpPr>
        <p:spPr>
          <a:xfrm>
            <a:off x="6606540" y="4407408"/>
            <a:ext cx="477774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Дату: 7 ноября 1941 года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Место: Красная площадь, Москва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Главное: фронт был рядом, но страна показала стойкость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хроника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Осень 1941 — весна 1942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4EDF8"/>
          </a:solidFill>
          <a:ln w="31750">
            <a:solidFill>
              <a:srgbClr val="3F6DA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03</a:t>
            </a:r>
            <a:endParaRPr lang="en-US" sz="2000" dirty="0"/>
          </a:p>
        </p:txBody>
      </p:sp>
      <p:sp>
        <p:nvSpPr>
          <p:cNvPr id="6" name="Строка 1 (фон)"/>
          <p:cNvSpPr/>
          <p:nvPr/>
        </p:nvSpPr>
        <p:spPr>
          <a:xfrm>
            <a:off x="914400" y="1600200"/>
            <a:ext cx="10698480" cy="822960"/>
          </a:xfrm>
          <a:prstGeom prst="rect">
            <a:avLst/>
          </a:prstGeom>
          <a:solidFill>
            <a:srgbClr val="FFFFFF"/>
          </a:solidFill>
          <a:ln w="22225">
            <a:solidFill>
              <a:srgbClr val="B64A52"/>
            </a:solidFill>
            <a:prstDash val="solid"/>
          </a:ln>
        </p:spPr>
      </p:sp>
      <p:sp>
        <p:nvSpPr>
          <p:cNvPr id="7" name="Строка 1 (полоса)"/>
          <p:cNvSpPr/>
          <p:nvPr/>
        </p:nvSpPr>
        <p:spPr>
          <a:xfrm>
            <a:off x="914400" y="1600200"/>
            <a:ext cx="10698480" cy="128016"/>
          </a:xfrm>
          <a:prstGeom prst="rect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8" name="Строка 1 (метка)"/>
          <p:cNvSpPr/>
          <p:nvPr/>
        </p:nvSpPr>
        <p:spPr>
          <a:xfrm>
            <a:off x="1143000" y="1856232"/>
            <a:ext cx="2468880" cy="438912"/>
          </a:xfrm>
          <a:prstGeom prst="rect">
            <a:avLst>
              <a:gd name="adj" fmla="val 41667"/>
            </a:avLst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9" name="Строка 1 (заголовок)"/>
          <p:cNvSpPr txBox="1"/>
          <p:nvPr/>
        </p:nvSpPr>
        <p:spPr>
          <a:xfrm>
            <a:off x="1234440" y="185623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30 сентября</a:t>
            </a:r>
            <a:endParaRPr lang="en-US" sz="1800" dirty="0"/>
          </a:p>
        </p:txBody>
      </p:sp>
      <p:sp>
        <p:nvSpPr>
          <p:cNvPr id="10" name="Строка 1 (текст)"/>
          <p:cNvSpPr txBox="1"/>
          <p:nvPr/>
        </p:nvSpPr>
        <p:spPr>
          <a:xfrm>
            <a:off x="3886200" y="1728216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44D"/>
                </a:solidFill>
              </a:rPr>
              <a:t>Начало битвы за Москву: бои идут на подступах к городу.</a:t>
            </a:r>
            <a:endParaRPr lang="en-US" sz="1600" dirty="0"/>
          </a:p>
        </p:txBody>
      </p:sp>
      <p:sp>
        <p:nvSpPr>
          <p:cNvPr id="11" name="Строка 2 (фон)"/>
          <p:cNvSpPr/>
          <p:nvPr/>
        </p:nvSpPr>
        <p:spPr>
          <a:xfrm>
            <a:off x="914400" y="2560320"/>
            <a:ext cx="10698480" cy="82296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12" name="Строка 2 (полоса)"/>
          <p:cNvSpPr/>
          <p:nvPr/>
        </p:nvSpPr>
        <p:spPr>
          <a:xfrm>
            <a:off x="914400" y="2560320"/>
            <a:ext cx="10698480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3" name="Строка 2 (метка)"/>
          <p:cNvSpPr/>
          <p:nvPr/>
        </p:nvSpPr>
        <p:spPr>
          <a:xfrm>
            <a:off x="1143000" y="2816352"/>
            <a:ext cx="2468880" cy="438912"/>
          </a:xfrm>
          <a:prstGeom prst="rect">
            <a:avLst>
              <a:gd name="adj" fmla="val 41667"/>
            </a:avLst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4" name="Строка 2 (заголовок)"/>
          <p:cNvSpPr txBox="1"/>
          <p:nvPr/>
        </p:nvSpPr>
        <p:spPr>
          <a:xfrm>
            <a:off x="1234440" y="281635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24 октября</a:t>
            </a:r>
            <a:endParaRPr lang="en-US" sz="1800" dirty="0"/>
          </a:p>
        </p:txBody>
      </p:sp>
      <p:sp>
        <p:nvSpPr>
          <p:cNvPr id="15" name="Строка 2 (текст)"/>
          <p:cNvSpPr txBox="1"/>
          <p:nvPr/>
        </p:nvSpPr>
        <p:spPr>
          <a:xfrm>
            <a:off x="3886200" y="2688336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44D"/>
                </a:solidFill>
              </a:rPr>
              <a:t>Поручена подготовка парада. План утверждён 31 октября.</a:t>
            </a:r>
            <a:endParaRPr lang="en-US" sz="1600" dirty="0"/>
          </a:p>
        </p:txBody>
      </p:sp>
      <p:sp>
        <p:nvSpPr>
          <p:cNvPr id="16" name="Строка 3 (фон)"/>
          <p:cNvSpPr/>
          <p:nvPr/>
        </p:nvSpPr>
        <p:spPr>
          <a:xfrm>
            <a:off x="914400" y="3520440"/>
            <a:ext cx="10698480" cy="82296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17" name="Строка 3 (полоса)"/>
          <p:cNvSpPr/>
          <p:nvPr/>
        </p:nvSpPr>
        <p:spPr>
          <a:xfrm>
            <a:off x="914400" y="3520440"/>
            <a:ext cx="10698480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18" name="Строка 3 (метка)"/>
          <p:cNvSpPr/>
          <p:nvPr/>
        </p:nvSpPr>
        <p:spPr>
          <a:xfrm>
            <a:off x="1143000" y="3776472"/>
            <a:ext cx="2468880" cy="438912"/>
          </a:xfrm>
          <a:prstGeom prst="rect">
            <a:avLst>
              <a:gd name="adj" fmla="val 41667"/>
            </a:avLst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19" name="Строка 3 (заголовок)"/>
          <p:cNvSpPr txBox="1"/>
          <p:nvPr/>
        </p:nvSpPr>
        <p:spPr>
          <a:xfrm>
            <a:off x="1234440" y="377647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C08"/>
                </a:solidFill>
              </a:rPr>
              <a:t>6 ноября</a:t>
            </a:r>
            <a:endParaRPr lang="en-US" sz="1800" dirty="0"/>
          </a:p>
        </p:txBody>
      </p:sp>
      <p:sp>
        <p:nvSpPr>
          <p:cNvPr id="20" name="Строка 3 (текст)"/>
          <p:cNvSpPr txBox="1"/>
          <p:nvPr/>
        </p:nvSpPr>
        <p:spPr>
          <a:xfrm>
            <a:off x="3886200" y="3648456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44D"/>
                </a:solidFill>
              </a:rPr>
              <a:t>Торжественное заседание в метро «Маяковская»: страна слышит обращение по радио.</a:t>
            </a:r>
            <a:endParaRPr lang="en-US" sz="1600" dirty="0"/>
          </a:p>
        </p:txBody>
      </p:sp>
      <p:sp>
        <p:nvSpPr>
          <p:cNvPr id="21" name="Строка 4 (фон)"/>
          <p:cNvSpPr/>
          <p:nvPr/>
        </p:nvSpPr>
        <p:spPr>
          <a:xfrm>
            <a:off x="914400" y="4480560"/>
            <a:ext cx="10698480" cy="822960"/>
          </a:xfrm>
          <a:prstGeom prst="rect">
            <a:avLst/>
          </a:prstGeom>
          <a:solidFill>
            <a:srgbClr val="FFFFFF"/>
          </a:solidFill>
          <a:ln w="22225">
            <a:solidFill>
              <a:srgbClr val="B64A52"/>
            </a:solidFill>
            <a:prstDash val="solid"/>
          </a:ln>
        </p:spPr>
      </p:sp>
      <p:sp>
        <p:nvSpPr>
          <p:cNvPr id="22" name="Строка 4 (полоса)"/>
          <p:cNvSpPr/>
          <p:nvPr/>
        </p:nvSpPr>
        <p:spPr>
          <a:xfrm>
            <a:off x="914400" y="4480560"/>
            <a:ext cx="10698480" cy="128016"/>
          </a:xfrm>
          <a:prstGeom prst="rect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23" name="Строка 4 (метка)"/>
          <p:cNvSpPr/>
          <p:nvPr/>
        </p:nvSpPr>
        <p:spPr>
          <a:xfrm>
            <a:off x="1143000" y="4736592"/>
            <a:ext cx="2468880" cy="438912"/>
          </a:xfrm>
          <a:prstGeom prst="rect">
            <a:avLst>
              <a:gd name="adj" fmla="val 41667"/>
            </a:avLst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24" name="Строка 4 (заголовок)"/>
          <p:cNvSpPr txBox="1"/>
          <p:nvPr/>
        </p:nvSpPr>
        <p:spPr>
          <a:xfrm>
            <a:off x="1234440" y="473659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7 ноября</a:t>
            </a:r>
            <a:endParaRPr lang="en-US" sz="1800" dirty="0"/>
          </a:p>
        </p:txBody>
      </p:sp>
      <p:sp>
        <p:nvSpPr>
          <p:cNvPr id="25" name="Строка 4 (текст)"/>
          <p:cNvSpPr txBox="1"/>
          <p:nvPr/>
        </p:nvSpPr>
        <p:spPr>
          <a:xfrm>
            <a:off x="3886200" y="4608576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44D"/>
                </a:solidFill>
              </a:rPr>
              <a:t>Парад на Красной площади, а также в Куйбышеве и Воронеже.</a:t>
            </a:r>
            <a:endParaRPr lang="en-US" sz="1600" dirty="0"/>
          </a:p>
        </p:txBody>
      </p:sp>
      <p:sp>
        <p:nvSpPr>
          <p:cNvPr id="26" name="Строка 5 (фон)"/>
          <p:cNvSpPr/>
          <p:nvPr/>
        </p:nvSpPr>
        <p:spPr>
          <a:xfrm>
            <a:off x="914400" y="5440680"/>
            <a:ext cx="10698480" cy="822960"/>
          </a:xfrm>
          <a:prstGeom prst="rect">
            <a:avLst/>
          </a:prstGeom>
          <a:solidFill>
            <a:srgbClr val="FFFFFF"/>
          </a:solidFill>
          <a:ln w="22225">
            <a:solidFill>
              <a:srgbClr val="5E8C7D"/>
            </a:solidFill>
            <a:prstDash val="solid"/>
          </a:ln>
        </p:spPr>
      </p:sp>
      <p:sp>
        <p:nvSpPr>
          <p:cNvPr id="27" name="Строка 5 (полоса)"/>
          <p:cNvSpPr/>
          <p:nvPr/>
        </p:nvSpPr>
        <p:spPr>
          <a:xfrm>
            <a:off x="914400" y="5440680"/>
            <a:ext cx="10698480" cy="128016"/>
          </a:xfrm>
          <a:prstGeom prst="rect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8" name="Строка 5 (метка)"/>
          <p:cNvSpPr/>
          <p:nvPr/>
        </p:nvSpPr>
        <p:spPr>
          <a:xfrm>
            <a:off x="1143000" y="5696712"/>
            <a:ext cx="2468880" cy="438912"/>
          </a:xfrm>
          <a:prstGeom prst="rect">
            <a:avLst>
              <a:gd name="adj" fmla="val 41667"/>
            </a:avLst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9" name="Строка 5 (заголовок)"/>
          <p:cNvSpPr txBox="1"/>
          <p:nvPr/>
        </p:nvSpPr>
        <p:spPr>
          <a:xfrm>
            <a:off x="1234440" y="569671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5–6 декабря</a:t>
            </a:r>
            <a:endParaRPr lang="en-US" sz="1800" dirty="0"/>
          </a:p>
        </p:txBody>
      </p:sp>
      <p:sp>
        <p:nvSpPr>
          <p:cNvPr id="30" name="Строка 5 (текст)"/>
          <p:cNvSpPr txBox="1"/>
          <p:nvPr/>
        </p:nvSpPr>
        <p:spPr>
          <a:xfrm>
            <a:off x="3886200" y="5568696"/>
            <a:ext cx="7498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4344D"/>
                </a:solidFill>
              </a:rPr>
              <a:t>Контрнаступление под Москвой; битва завершилась 20 апреля 1942 года.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как готовили парад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Четыре особенности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9E9EA"/>
          </a:solidFill>
          <a:ln w="31750">
            <a:solidFill>
              <a:srgbClr val="B64A52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E2F37"/>
                </a:solidFill>
              </a:rPr>
              <a:t>04</a:t>
            </a:r>
            <a:endParaRPr lang="en-US" sz="2000" dirty="0"/>
          </a:p>
        </p:txBody>
      </p:sp>
      <p:sp>
        <p:nvSpPr>
          <p:cNvPr id="6" name="Тайна (фон)"/>
          <p:cNvSpPr/>
          <p:nvPr/>
        </p:nvSpPr>
        <p:spPr>
          <a:xfrm>
            <a:off x="914400" y="1600200"/>
            <a:ext cx="523494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B64A52"/>
            </a:solidFill>
            <a:prstDash val="solid"/>
          </a:ln>
        </p:spPr>
      </p:sp>
      <p:sp>
        <p:nvSpPr>
          <p:cNvPr id="7" name="Тайна (полоса)"/>
          <p:cNvSpPr/>
          <p:nvPr/>
        </p:nvSpPr>
        <p:spPr>
          <a:xfrm>
            <a:off x="914400" y="1600200"/>
            <a:ext cx="5234940" cy="128016"/>
          </a:xfrm>
          <a:prstGeom prst="rect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8" name="Номер 1"/>
          <p:cNvSpPr/>
          <p:nvPr/>
        </p:nvSpPr>
        <p:spPr>
          <a:xfrm>
            <a:off x="1097280" y="1911096"/>
            <a:ext cx="566928" cy="566928"/>
          </a:xfrm>
          <a:prstGeom prst="ellipse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9" name="Номер 1 (текст)"/>
          <p:cNvSpPr txBox="1"/>
          <p:nvPr/>
        </p:nvSpPr>
        <p:spPr>
          <a:xfrm>
            <a:off x="1097280" y="19110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Тайна (заголовок)"/>
          <p:cNvSpPr txBox="1"/>
          <p:nvPr/>
        </p:nvSpPr>
        <p:spPr>
          <a:xfrm>
            <a:off x="1828800" y="1865376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E2F37"/>
                </a:solidFill>
              </a:rPr>
              <a:t>Тайна</a:t>
            </a:r>
            <a:endParaRPr lang="en-US" sz="1700" dirty="0"/>
          </a:p>
        </p:txBody>
      </p:sp>
      <p:sp>
        <p:nvSpPr>
          <p:cNvPr id="11" name="Тайна (текст)"/>
          <p:cNvSpPr txBox="1"/>
          <p:nvPr/>
        </p:nvSpPr>
        <p:spPr>
          <a:xfrm>
            <a:off x="1828800" y="2395728"/>
            <a:ext cx="409194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План держали в секрете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Многие участники не знали, к чему идут репетиции</a:t>
            </a:r>
            <a:endParaRPr lang="en-US" sz="1600" dirty="0"/>
          </a:p>
        </p:txBody>
      </p:sp>
      <p:sp>
        <p:nvSpPr>
          <p:cNvPr id="12" name="Сжатые сроки (фон)"/>
          <p:cNvSpPr/>
          <p:nvPr/>
        </p:nvSpPr>
        <p:spPr>
          <a:xfrm>
            <a:off x="6377940" y="1600200"/>
            <a:ext cx="523494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13" name="Сжатые сроки (полоса)"/>
          <p:cNvSpPr/>
          <p:nvPr/>
        </p:nvSpPr>
        <p:spPr>
          <a:xfrm>
            <a:off x="6377940" y="1600200"/>
            <a:ext cx="5234940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4" name="Номер 2"/>
          <p:cNvSpPr/>
          <p:nvPr/>
        </p:nvSpPr>
        <p:spPr>
          <a:xfrm>
            <a:off x="6560820" y="1911096"/>
            <a:ext cx="566928" cy="566928"/>
          </a:xfrm>
          <a:prstGeom prst="ellipse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5" name="Номер 2 (текст)"/>
          <p:cNvSpPr txBox="1"/>
          <p:nvPr/>
        </p:nvSpPr>
        <p:spPr>
          <a:xfrm>
            <a:off x="6560820" y="19110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6" name="Сжатые сроки (заголовок)"/>
          <p:cNvSpPr txBox="1"/>
          <p:nvPr/>
        </p:nvSpPr>
        <p:spPr>
          <a:xfrm>
            <a:off x="7292340" y="1865376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B4F82"/>
                </a:solidFill>
              </a:rPr>
              <a:t>Сжатые сроки</a:t>
            </a:r>
            <a:endParaRPr lang="en-US" sz="1700" dirty="0"/>
          </a:p>
        </p:txBody>
      </p:sp>
      <p:sp>
        <p:nvSpPr>
          <p:cNvPr id="17" name="Сжатые сроки (текст)"/>
          <p:cNvSpPr txBox="1"/>
          <p:nvPr/>
        </p:nvSpPr>
        <p:spPr>
          <a:xfrm>
            <a:off x="7292340" y="2395728"/>
            <a:ext cx="409194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Обычно на подготовку уходят недели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Здесь — считанные дни</a:t>
            </a:r>
            <a:endParaRPr lang="en-US" sz="1600" dirty="0"/>
          </a:p>
        </p:txBody>
      </p:sp>
      <p:sp>
        <p:nvSpPr>
          <p:cNvPr id="18" name="Раннее утро (фон)"/>
          <p:cNvSpPr/>
          <p:nvPr/>
        </p:nvSpPr>
        <p:spPr>
          <a:xfrm>
            <a:off x="914400" y="4046220"/>
            <a:ext cx="523494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19" name="Раннее утро (полоса)"/>
          <p:cNvSpPr/>
          <p:nvPr/>
        </p:nvSpPr>
        <p:spPr>
          <a:xfrm>
            <a:off x="914400" y="4046220"/>
            <a:ext cx="5234940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20" name="Номер 3"/>
          <p:cNvSpPr/>
          <p:nvPr/>
        </p:nvSpPr>
        <p:spPr>
          <a:xfrm>
            <a:off x="1097280" y="4357116"/>
            <a:ext cx="566928" cy="566928"/>
          </a:xfrm>
          <a:prstGeom prst="ellipse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21" name="Номер 3 (текст)"/>
          <p:cNvSpPr txBox="1"/>
          <p:nvPr/>
        </p:nvSpPr>
        <p:spPr>
          <a:xfrm>
            <a:off x="1097280" y="43571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C08"/>
                </a:solidFill>
              </a:rPr>
              <a:t>3</a:t>
            </a:r>
            <a:endParaRPr lang="en-US" sz="2200" dirty="0"/>
          </a:p>
        </p:txBody>
      </p:sp>
      <p:sp>
        <p:nvSpPr>
          <p:cNvPr id="22" name="Раннее утро (заголовок)"/>
          <p:cNvSpPr txBox="1"/>
          <p:nvPr/>
        </p:nvSpPr>
        <p:spPr>
          <a:xfrm>
            <a:off x="1828800" y="4311396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A6A1A"/>
                </a:solidFill>
              </a:rPr>
              <a:t>Раннее утро</a:t>
            </a:r>
            <a:endParaRPr lang="en-US" sz="1700" dirty="0"/>
          </a:p>
        </p:txBody>
      </p:sp>
      <p:sp>
        <p:nvSpPr>
          <p:cNvPr id="23" name="Раннее утро (текст)"/>
          <p:cNvSpPr txBox="1"/>
          <p:nvPr/>
        </p:nvSpPr>
        <p:spPr>
          <a:xfrm>
            <a:off x="1828800" y="4841748"/>
            <a:ext cx="409194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Начало в 8:00 — раньше обычного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Из соображений безопасности</a:t>
            </a:r>
            <a:endParaRPr lang="en-US" sz="1600" dirty="0"/>
          </a:p>
        </p:txBody>
      </p:sp>
      <p:sp>
        <p:nvSpPr>
          <p:cNvPr id="24" name="Оркестр (фон)"/>
          <p:cNvSpPr/>
          <p:nvPr/>
        </p:nvSpPr>
        <p:spPr>
          <a:xfrm>
            <a:off x="6377940" y="4046220"/>
            <a:ext cx="523494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5E8C7D"/>
            </a:solidFill>
            <a:prstDash val="solid"/>
          </a:ln>
        </p:spPr>
      </p:sp>
      <p:sp>
        <p:nvSpPr>
          <p:cNvPr id="25" name="Оркестр (полоса)"/>
          <p:cNvSpPr/>
          <p:nvPr/>
        </p:nvSpPr>
        <p:spPr>
          <a:xfrm>
            <a:off x="6377940" y="4046220"/>
            <a:ext cx="5234940" cy="128016"/>
          </a:xfrm>
          <a:prstGeom prst="rect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6" name="Номер 4"/>
          <p:cNvSpPr/>
          <p:nvPr/>
        </p:nvSpPr>
        <p:spPr>
          <a:xfrm>
            <a:off x="6560820" y="4357116"/>
            <a:ext cx="566928" cy="566928"/>
          </a:xfrm>
          <a:prstGeom prst="ellips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7" name="Номер 4 (текст)"/>
          <p:cNvSpPr txBox="1"/>
          <p:nvPr/>
        </p:nvSpPr>
        <p:spPr>
          <a:xfrm>
            <a:off x="6560820" y="43571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8" name="Оркестр (заголовок)"/>
          <p:cNvSpPr txBox="1"/>
          <p:nvPr/>
        </p:nvSpPr>
        <p:spPr>
          <a:xfrm>
            <a:off x="7292340" y="4311396"/>
            <a:ext cx="40919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E6A5B"/>
                </a:solidFill>
              </a:rPr>
              <a:t>Оркестр</a:t>
            </a:r>
            <a:endParaRPr lang="en-US" sz="1700" dirty="0"/>
          </a:p>
        </p:txBody>
      </p:sp>
      <p:sp>
        <p:nvSpPr>
          <p:cNvPr id="29" name="Оркестр (текст)"/>
          <p:cNvSpPr txBox="1"/>
          <p:nvPr/>
        </p:nvSpPr>
        <p:spPr>
          <a:xfrm>
            <a:off x="7292340" y="4841748"/>
            <a:ext cx="409194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Около 200 музыкантов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Дирижёр — Василий Агапкин, три репетиции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утро 7 ноября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Как всё происходило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3F0EC"/>
          </a:solidFill>
          <a:ln w="31750">
            <a:solidFill>
              <a:srgbClr val="5E8C7D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E6A5B"/>
                </a:solidFill>
              </a:rPr>
              <a:t>05</a:t>
            </a:r>
            <a:endParaRPr lang="en-US" sz="2000" dirty="0"/>
          </a:p>
        </p:txBody>
      </p:sp>
      <p:sp>
        <p:nvSpPr>
          <p:cNvPr id="6" name="Шаг 1 (фон)"/>
          <p:cNvSpPr/>
          <p:nvPr/>
        </p:nvSpPr>
        <p:spPr>
          <a:xfrm>
            <a:off x="914400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B64A52"/>
            </a:solidFill>
            <a:prstDash val="solid"/>
          </a:ln>
        </p:spPr>
      </p:sp>
      <p:sp>
        <p:nvSpPr>
          <p:cNvPr id="7" name="Шаг 1 (полоса)"/>
          <p:cNvSpPr/>
          <p:nvPr/>
        </p:nvSpPr>
        <p:spPr>
          <a:xfrm>
            <a:off x="914400" y="1600200"/>
            <a:ext cx="2441448" cy="128016"/>
          </a:xfrm>
          <a:prstGeom prst="rect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8" name="Шаг 1 (кружок)"/>
          <p:cNvSpPr/>
          <p:nvPr/>
        </p:nvSpPr>
        <p:spPr>
          <a:xfrm>
            <a:off x="1097280" y="1911096"/>
            <a:ext cx="530352" cy="530352"/>
          </a:xfrm>
          <a:prstGeom prst="ellipse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9" name="Шаг 1 (цифра)"/>
          <p:cNvSpPr txBox="1"/>
          <p:nvPr/>
        </p:nvSpPr>
        <p:spPr>
          <a:xfrm>
            <a:off x="1097280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10" name="Шаг 1 (заголовок)"/>
          <p:cNvSpPr txBox="1"/>
          <p:nvPr/>
        </p:nvSpPr>
        <p:spPr>
          <a:xfrm>
            <a:off x="1097280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E2F37"/>
                </a:solidFill>
              </a:rPr>
              <a:t>Старт</a:t>
            </a:r>
            <a:endParaRPr lang="en-US" sz="2000" dirty="0"/>
          </a:p>
        </p:txBody>
      </p:sp>
      <p:sp>
        <p:nvSpPr>
          <p:cNvPr id="11" name="Шаг 1 (текст)"/>
          <p:cNvSpPr txBox="1"/>
          <p:nvPr/>
        </p:nvSpPr>
        <p:spPr>
          <a:xfrm>
            <a:off x="1097280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344D"/>
                </a:solidFill>
              </a:rPr>
              <a:t>В 8 утра прозвучали куранты, парад начался на заснеженной площади</a:t>
            </a:r>
            <a:endParaRPr lang="en-US" sz="1700" dirty="0"/>
          </a:p>
        </p:txBody>
      </p:sp>
      <p:sp>
        <p:nvSpPr>
          <p:cNvPr id="12" name="Стрелка 1"/>
          <p:cNvSpPr/>
          <p:nvPr/>
        </p:nvSpPr>
        <p:spPr>
          <a:xfrm rot="5400000">
            <a:off x="3401568" y="3438144"/>
            <a:ext cx="219456" cy="256032"/>
          </a:xfrm>
          <a:prstGeom prst="triangl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13" name="Шаг 2 (фон)"/>
          <p:cNvSpPr/>
          <p:nvPr/>
        </p:nvSpPr>
        <p:spPr>
          <a:xfrm>
            <a:off x="3666744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14" name="Шаг 2 (полоса)"/>
          <p:cNvSpPr/>
          <p:nvPr/>
        </p:nvSpPr>
        <p:spPr>
          <a:xfrm>
            <a:off x="3666744" y="1600200"/>
            <a:ext cx="2441448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5" name="Шаг 2 (кружок)"/>
          <p:cNvSpPr/>
          <p:nvPr/>
        </p:nvSpPr>
        <p:spPr>
          <a:xfrm>
            <a:off x="3849624" y="1911096"/>
            <a:ext cx="530352" cy="530352"/>
          </a:xfrm>
          <a:prstGeom prst="ellipse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6" name="Шаг 2 (цифра)"/>
          <p:cNvSpPr txBox="1"/>
          <p:nvPr/>
        </p:nvSpPr>
        <p:spPr>
          <a:xfrm>
            <a:off x="3849624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7" name="Шаг 2 (заголовок)"/>
          <p:cNvSpPr txBox="1"/>
          <p:nvPr/>
        </p:nvSpPr>
        <p:spPr>
          <a:xfrm>
            <a:off x="3849624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Приём</a:t>
            </a:r>
            <a:endParaRPr lang="en-US" sz="2000" dirty="0"/>
          </a:p>
        </p:txBody>
      </p:sp>
      <p:sp>
        <p:nvSpPr>
          <p:cNvPr id="18" name="Шаг 2 (текст)"/>
          <p:cNvSpPr txBox="1"/>
          <p:nvPr/>
        </p:nvSpPr>
        <p:spPr>
          <a:xfrm>
            <a:off x="3849624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344D"/>
                </a:solidFill>
              </a:rPr>
              <a:t>Парад принимал маршал Семён Будённый, командовал — Павел Артемьев</a:t>
            </a:r>
            <a:endParaRPr lang="en-US" sz="1700" dirty="0"/>
          </a:p>
        </p:txBody>
      </p:sp>
      <p:sp>
        <p:nvSpPr>
          <p:cNvPr id="19" name="Стрелка 2"/>
          <p:cNvSpPr/>
          <p:nvPr/>
        </p:nvSpPr>
        <p:spPr>
          <a:xfrm rot="5400000">
            <a:off x="6153912" y="3438144"/>
            <a:ext cx="219456" cy="256032"/>
          </a:xfrm>
          <a:prstGeom prst="triangl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0" name="Шаг 3 (фон)"/>
          <p:cNvSpPr/>
          <p:nvPr/>
        </p:nvSpPr>
        <p:spPr>
          <a:xfrm>
            <a:off x="6419088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21" name="Шаг 3 (полоса)"/>
          <p:cNvSpPr/>
          <p:nvPr/>
        </p:nvSpPr>
        <p:spPr>
          <a:xfrm>
            <a:off x="6419088" y="1600200"/>
            <a:ext cx="2441448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22" name="Шаг 3 (кружок)"/>
          <p:cNvSpPr/>
          <p:nvPr/>
        </p:nvSpPr>
        <p:spPr>
          <a:xfrm>
            <a:off x="6601968" y="1911096"/>
            <a:ext cx="530352" cy="530352"/>
          </a:xfrm>
          <a:prstGeom prst="ellipse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23" name="Шаг 3 (цифра)"/>
          <p:cNvSpPr txBox="1"/>
          <p:nvPr/>
        </p:nvSpPr>
        <p:spPr>
          <a:xfrm>
            <a:off x="6601968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C08"/>
                </a:solidFill>
              </a:rPr>
              <a:t>3</a:t>
            </a:r>
            <a:endParaRPr lang="en-US" sz="2000" dirty="0"/>
          </a:p>
        </p:txBody>
      </p:sp>
      <p:sp>
        <p:nvSpPr>
          <p:cNvPr id="24" name="Шаг 3 (заголовок)"/>
          <p:cNvSpPr txBox="1"/>
          <p:nvPr/>
        </p:nvSpPr>
        <p:spPr>
          <a:xfrm>
            <a:off x="6601968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6A1A"/>
                </a:solidFill>
              </a:rPr>
              <a:t>Речь</a:t>
            </a:r>
            <a:endParaRPr lang="en-US" sz="2000" dirty="0"/>
          </a:p>
        </p:txBody>
      </p:sp>
      <p:sp>
        <p:nvSpPr>
          <p:cNvPr id="25" name="Шаг 3 (текст)"/>
          <p:cNvSpPr txBox="1"/>
          <p:nvPr/>
        </p:nvSpPr>
        <p:spPr>
          <a:xfrm>
            <a:off x="6601968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344D"/>
                </a:solidFill>
              </a:rPr>
              <a:t>Перед войсками выступил Иосиф Сталин: речь передали по радио</a:t>
            </a:r>
            <a:endParaRPr lang="en-US" sz="1700" dirty="0"/>
          </a:p>
        </p:txBody>
      </p:sp>
      <p:sp>
        <p:nvSpPr>
          <p:cNvPr id="26" name="Стрелка 3"/>
          <p:cNvSpPr/>
          <p:nvPr/>
        </p:nvSpPr>
        <p:spPr>
          <a:xfrm rot="5400000">
            <a:off x="8906256" y="3438144"/>
            <a:ext cx="219456" cy="256032"/>
          </a:xfrm>
          <a:prstGeom prst="triangl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7" name="Шаг 4 (фон)"/>
          <p:cNvSpPr/>
          <p:nvPr/>
        </p:nvSpPr>
        <p:spPr>
          <a:xfrm>
            <a:off x="9171432" y="1600200"/>
            <a:ext cx="244144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5E8C7D"/>
            </a:solidFill>
            <a:prstDash val="solid"/>
          </a:ln>
        </p:spPr>
      </p:sp>
      <p:sp>
        <p:nvSpPr>
          <p:cNvPr id="28" name="Шаг 4 (полоса)"/>
          <p:cNvSpPr/>
          <p:nvPr/>
        </p:nvSpPr>
        <p:spPr>
          <a:xfrm>
            <a:off x="9171432" y="1600200"/>
            <a:ext cx="2441448" cy="128016"/>
          </a:xfrm>
          <a:prstGeom prst="rect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9" name="Шаг 4 (кружок)"/>
          <p:cNvSpPr/>
          <p:nvPr/>
        </p:nvSpPr>
        <p:spPr>
          <a:xfrm>
            <a:off x="9354312" y="1911096"/>
            <a:ext cx="530352" cy="530352"/>
          </a:xfrm>
          <a:prstGeom prst="ellips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30" name="Шаг 4 (цифра)"/>
          <p:cNvSpPr txBox="1"/>
          <p:nvPr/>
        </p:nvSpPr>
        <p:spPr>
          <a:xfrm>
            <a:off x="9354312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31" name="Шаг 4 (заголовок)"/>
          <p:cNvSpPr txBox="1"/>
          <p:nvPr/>
        </p:nvSpPr>
        <p:spPr>
          <a:xfrm>
            <a:off x="9354312" y="255117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E6A5B"/>
                </a:solidFill>
              </a:rPr>
              <a:t>Строй</a:t>
            </a:r>
            <a:endParaRPr lang="en-US" sz="2000" dirty="0"/>
          </a:p>
        </p:txBody>
      </p:sp>
      <p:sp>
        <p:nvSpPr>
          <p:cNvPr id="32" name="Шаг 4 (текст)"/>
          <p:cNvSpPr txBox="1"/>
          <p:nvPr/>
        </p:nvSpPr>
        <p:spPr>
          <a:xfrm>
            <a:off x="9354312" y="3099816"/>
            <a:ext cx="207568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4344D"/>
                </a:solidFill>
              </a:rPr>
              <a:t>Прошли пехота, кавалерия, артиллерия, танкисты и ополченцы</a:t>
            </a:r>
            <a:endParaRPr lang="en-US" sz="1700" dirty="0"/>
          </a:p>
        </p:txBody>
      </p:sp>
      <p:sp>
        <p:nvSpPr>
          <p:cNvPr id="33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E3F0EC"/>
          </a:solidFill>
          <a:ln w="19050">
            <a:solidFill>
              <a:srgbClr val="5E8C7D"/>
            </a:solidFill>
            <a:prstDash val="dash"/>
          </a:ln>
        </p:spPr>
      </p:sp>
      <p:sp>
        <p:nvSpPr>
          <p:cNvPr id="34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35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36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4344D"/>
                </a:solidFill>
              </a:rPr>
              <a:t>Многие участники сразу после парада отправились на передовую.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участники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Кто шёл по площади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9E9EA"/>
          </a:solidFill>
          <a:ln w="31750">
            <a:solidFill>
              <a:srgbClr val="B64A52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E2F37"/>
                </a:solidFill>
              </a:rPr>
              <a:t>06</a:t>
            </a:r>
            <a:endParaRPr lang="en-US" sz="2000" dirty="0"/>
          </a:p>
        </p:txBody>
      </p:sp>
      <p:sp>
        <p:nvSpPr>
          <p:cNvPr id="6" name="Показатель 28 467 (фон)"/>
          <p:cNvSpPr/>
          <p:nvPr/>
        </p:nvSpPr>
        <p:spPr>
          <a:xfrm>
            <a:off x="914400" y="1554480"/>
            <a:ext cx="341376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B64A52"/>
            </a:solidFill>
            <a:prstDash val="solid"/>
          </a:ln>
        </p:spPr>
      </p:sp>
      <p:sp>
        <p:nvSpPr>
          <p:cNvPr id="7" name="Показатель 28 467"/>
          <p:cNvSpPr txBox="1"/>
          <p:nvPr/>
        </p:nvSpPr>
        <p:spPr>
          <a:xfrm>
            <a:off x="105156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8E2F37"/>
                </a:solidFill>
              </a:rPr>
              <a:t>28 467</a:t>
            </a:r>
            <a:endParaRPr lang="en-US" sz="3800" dirty="0"/>
          </a:p>
        </p:txBody>
      </p:sp>
      <p:sp>
        <p:nvSpPr>
          <p:cNvPr id="8" name="Показатель 28 467 (подпись)"/>
          <p:cNvSpPr txBox="1"/>
          <p:nvPr/>
        </p:nvSpPr>
        <p:spPr>
          <a:xfrm>
            <a:off x="109728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44D"/>
                </a:solidFill>
              </a:rPr>
              <a:t>человек — по данным исследователей: пехота, артиллерия, кавалерия, танкисты</a:t>
            </a:r>
            <a:endParaRPr lang="en-US" sz="1500" dirty="0"/>
          </a:p>
        </p:txBody>
      </p:sp>
      <p:sp>
        <p:nvSpPr>
          <p:cNvPr id="9" name="Показатель 5 520 (фон)"/>
          <p:cNvSpPr/>
          <p:nvPr/>
        </p:nvSpPr>
        <p:spPr>
          <a:xfrm>
            <a:off x="4556760" y="1554480"/>
            <a:ext cx="341376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3F6DA8"/>
            </a:solidFill>
            <a:prstDash val="solid"/>
          </a:ln>
        </p:spPr>
      </p:sp>
      <p:sp>
        <p:nvSpPr>
          <p:cNvPr id="10" name="Показатель 5 520"/>
          <p:cNvSpPr txBox="1"/>
          <p:nvPr/>
        </p:nvSpPr>
        <p:spPr>
          <a:xfrm>
            <a:off x="469392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B4F82"/>
                </a:solidFill>
              </a:rPr>
              <a:t>5 520</a:t>
            </a:r>
            <a:endParaRPr lang="en-US" sz="3800" dirty="0"/>
          </a:p>
        </p:txBody>
      </p:sp>
      <p:sp>
        <p:nvSpPr>
          <p:cNvPr id="11" name="Показатель 5 520 (подпись)"/>
          <p:cNvSpPr txBox="1"/>
          <p:nvPr/>
        </p:nvSpPr>
        <p:spPr>
          <a:xfrm>
            <a:off x="473964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44D"/>
                </a:solidFill>
              </a:rPr>
              <a:t>ополченцев прошли в параде вместе с кадровыми частями</a:t>
            </a:r>
            <a:endParaRPr lang="en-US" sz="1500" dirty="0"/>
          </a:p>
        </p:txBody>
      </p:sp>
      <p:sp>
        <p:nvSpPr>
          <p:cNvPr id="12" name="Показатель сотни (фон)"/>
          <p:cNvSpPr/>
          <p:nvPr/>
        </p:nvSpPr>
        <p:spPr>
          <a:xfrm>
            <a:off x="8199120" y="1554480"/>
            <a:ext cx="341376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C9A04B"/>
            </a:solidFill>
            <a:prstDash val="solid"/>
          </a:ln>
        </p:spPr>
      </p:sp>
      <p:sp>
        <p:nvSpPr>
          <p:cNvPr id="13" name="Показатель сотни"/>
          <p:cNvSpPr txBox="1"/>
          <p:nvPr/>
        </p:nvSpPr>
        <p:spPr>
          <a:xfrm>
            <a:off x="833628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8A6A1A"/>
                </a:solidFill>
              </a:rPr>
              <a:t>сотни</a:t>
            </a:r>
            <a:endParaRPr lang="en-US" sz="3800" dirty="0"/>
          </a:p>
        </p:txBody>
      </p:sp>
      <p:sp>
        <p:nvSpPr>
          <p:cNvPr id="14" name="Показатель сотни (подпись)"/>
          <p:cNvSpPr txBox="1"/>
          <p:nvPr/>
        </p:nvSpPr>
        <p:spPr>
          <a:xfrm>
            <a:off x="838200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44D"/>
                </a:solidFill>
              </a:rPr>
              <a:t>единиц техники: орудия, танки, пулемёты — точные цифры в источниках различаются</a:t>
            </a:r>
            <a:endParaRPr lang="en-US" sz="1500" dirty="0"/>
          </a:p>
        </p:txBody>
      </p:sp>
      <p:sp>
        <p:nvSpPr>
          <p:cNvPr id="15" name="Кто участвовал (фон)"/>
          <p:cNvSpPr/>
          <p:nvPr/>
        </p:nvSpPr>
        <p:spPr>
          <a:xfrm>
            <a:off x="914400" y="3611880"/>
            <a:ext cx="5234940" cy="265176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16" name="Кто участвовал (полоса)"/>
          <p:cNvSpPr/>
          <p:nvPr/>
        </p:nvSpPr>
        <p:spPr>
          <a:xfrm>
            <a:off x="914400" y="3611880"/>
            <a:ext cx="5234940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7" name="Кто участвовал (заголовок)"/>
          <p:cNvSpPr txBox="1"/>
          <p:nvPr/>
        </p:nvSpPr>
        <p:spPr>
          <a:xfrm>
            <a:off x="1143000" y="3877056"/>
            <a:ext cx="4777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Кто участвовал</a:t>
            </a:r>
            <a:endParaRPr lang="en-US" sz="2000" dirty="0"/>
          </a:p>
        </p:txBody>
      </p:sp>
      <p:sp>
        <p:nvSpPr>
          <p:cNvPr id="18" name="Кто участвовал (текст)"/>
          <p:cNvSpPr txBox="1"/>
          <p:nvPr/>
        </p:nvSpPr>
        <p:spPr>
          <a:xfrm>
            <a:off x="1143000" y="4407408"/>
            <a:ext cx="477774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Курсанты военных училищ, пехотинцы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Артиллеристы и кавалеристы, танкисты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Москвичи-ополченцы</a:t>
            </a:r>
            <a:endParaRPr lang="en-US" sz="1600" dirty="0"/>
          </a:p>
        </p:txBody>
      </p:sp>
      <p:sp>
        <p:nvSpPr>
          <p:cNvPr id="19" name="Что было после (фон)"/>
          <p:cNvSpPr/>
          <p:nvPr/>
        </p:nvSpPr>
        <p:spPr>
          <a:xfrm>
            <a:off x="6377940" y="3611880"/>
            <a:ext cx="5234940" cy="265176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20" name="Что было после (полоса)"/>
          <p:cNvSpPr/>
          <p:nvPr/>
        </p:nvSpPr>
        <p:spPr>
          <a:xfrm>
            <a:off x="6377940" y="3611880"/>
            <a:ext cx="5234940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21" name="Что было после (заголовок)"/>
          <p:cNvSpPr txBox="1"/>
          <p:nvPr/>
        </p:nvSpPr>
        <p:spPr>
          <a:xfrm>
            <a:off x="6606540" y="3877056"/>
            <a:ext cx="4777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A6A1A"/>
                </a:solidFill>
              </a:rPr>
              <a:t>Что было после</a:t>
            </a:r>
            <a:endParaRPr lang="en-US" sz="2000" dirty="0"/>
          </a:p>
        </p:txBody>
      </p:sp>
      <p:sp>
        <p:nvSpPr>
          <p:cNvPr id="22" name="Что было после (текст)"/>
          <p:cNvSpPr txBox="1"/>
          <p:nvPr/>
        </p:nvSpPr>
        <p:spPr>
          <a:xfrm>
            <a:off x="6606540" y="4407408"/>
            <a:ext cx="477774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Часть подразделений сразу ушла на фронт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Артиллеристы вернулись на огневые позиции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другие города и радио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Парад услышала и увидела вся страна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4EDF8"/>
          </a:solidFill>
          <a:ln w="31750">
            <a:solidFill>
              <a:srgbClr val="3F6DA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07</a:t>
            </a:r>
            <a:endParaRPr lang="en-US" sz="2000" dirty="0"/>
          </a:p>
        </p:txBody>
      </p:sp>
      <p:sp>
        <p:nvSpPr>
          <p:cNvPr id="6" name="Куйбышев и Воронеж (фон)"/>
          <p:cNvSpPr/>
          <p:nvPr/>
        </p:nvSpPr>
        <p:spPr>
          <a:xfrm>
            <a:off x="914400" y="1600200"/>
            <a:ext cx="52120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7" name="Куйбышев и Воронеж (полоса)"/>
          <p:cNvSpPr/>
          <p:nvPr/>
        </p:nvSpPr>
        <p:spPr>
          <a:xfrm>
            <a:off x="914400" y="1600200"/>
            <a:ext cx="5212080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8" name="Куйбышев и Воронеж (заголовок)"/>
          <p:cNvSpPr txBox="1"/>
          <p:nvPr/>
        </p:nvSpPr>
        <p:spPr>
          <a:xfrm>
            <a:off x="1143000" y="18653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B4F82"/>
                </a:solidFill>
              </a:rPr>
              <a:t>Куйбышев и Воронеж</a:t>
            </a:r>
            <a:endParaRPr lang="en-US" sz="2200" dirty="0"/>
          </a:p>
        </p:txBody>
      </p:sp>
      <p:sp>
        <p:nvSpPr>
          <p:cNvPr id="9" name="Куйбышев и Воронеж (текст)"/>
          <p:cNvSpPr txBox="1"/>
          <p:nvPr/>
        </p:nvSpPr>
        <p:spPr>
          <a:xfrm>
            <a:off x="1143000" y="2487168"/>
            <a:ext cx="475488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4344D"/>
                </a:solidFill>
              </a:rPr>
              <a:t>Куйбышев — нынешняя Самара, туда эвакуировали часть учреждений и посольства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4344D"/>
                </a:solidFill>
              </a:rPr>
              <a:t>Парад в Куйбышеве принимал Климент Ворошилов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4344D"/>
                </a:solidFill>
              </a:rPr>
              <a:t>В Воронеже парад принимал Семён Тимошенко</a:t>
            </a:r>
            <a:endParaRPr lang="en-US" sz="1700" dirty="0"/>
          </a:p>
        </p:txBody>
      </p:sp>
      <p:sp>
        <p:nvSpPr>
          <p:cNvPr id="10" name="Радио и кино (фон)"/>
          <p:cNvSpPr/>
          <p:nvPr/>
        </p:nvSpPr>
        <p:spPr>
          <a:xfrm>
            <a:off x="6400800" y="1600200"/>
            <a:ext cx="52120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11" name="Радио и кино (полоса)"/>
          <p:cNvSpPr/>
          <p:nvPr/>
        </p:nvSpPr>
        <p:spPr>
          <a:xfrm>
            <a:off x="6400800" y="1600200"/>
            <a:ext cx="5212080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12" name="Радио и кино (заголовок)"/>
          <p:cNvSpPr txBox="1"/>
          <p:nvPr/>
        </p:nvSpPr>
        <p:spPr>
          <a:xfrm>
            <a:off x="6629400" y="186537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A6A1A"/>
                </a:solidFill>
              </a:rPr>
              <a:t>Радио и кино</a:t>
            </a:r>
            <a:endParaRPr lang="en-US" sz="2200" dirty="0"/>
          </a:p>
        </p:txBody>
      </p:sp>
      <p:sp>
        <p:nvSpPr>
          <p:cNvPr id="13" name="Радио и кино (текст)"/>
          <p:cNvSpPr txBox="1"/>
          <p:nvPr/>
        </p:nvSpPr>
        <p:spPr>
          <a:xfrm>
            <a:off x="6629400" y="2487168"/>
            <a:ext cx="475488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4344D"/>
                </a:solidFill>
              </a:rPr>
              <a:t>Радио передало парад на всю страну и за рубеж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4344D"/>
                </a:solidFill>
              </a:rPr>
              <a:t>Операторы снимали на киноплёнку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4344D"/>
                </a:solidFill>
              </a:rPr>
              <a:t>Фильм «Разгром немецких войск под Москвой» получил «Оскар» в 1943 году</a:t>
            </a:r>
            <a:endParaRPr lang="en-US" sz="1700" dirty="0"/>
          </a:p>
        </p:txBody>
      </p:sp>
      <p:sp>
        <p:nvSpPr>
          <p:cNvPr id="14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E3F0EC"/>
          </a:solidFill>
          <a:ln w="19050">
            <a:solidFill>
              <a:srgbClr val="5E8C7D"/>
            </a:solidFill>
            <a:prstDash val="dash"/>
          </a:ln>
        </p:spPr>
      </p:sp>
      <p:sp>
        <p:nvSpPr>
          <p:cNvPr id="15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16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7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4344D"/>
                </a:solidFill>
              </a:rPr>
              <a:t>Куйбышев был запасным центром: парад там показывал готовность страны продолжать борьбу.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Методическая часть: значение сегодня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Почему мы возвращаемся к этой дате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F9E9EA"/>
          </a:solidFill>
          <a:ln w="31750">
            <a:solidFill>
              <a:srgbClr val="B64A52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E2F37"/>
                </a:solidFill>
              </a:rPr>
              <a:t>08</a:t>
            </a:r>
            <a:endParaRPr lang="en-US" sz="2000" dirty="0"/>
          </a:p>
        </p:txBody>
      </p:sp>
      <p:sp>
        <p:nvSpPr>
          <p:cNvPr id="6" name="День воинской славы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B64A52"/>
            </a:solidFill>
            <a:prstDash val="solid"/>
          </a:ln>
        </p:spPr>
      </p:sp>
      <p:sp>
        <p:nvSpPr>
          <p:cNvPr id="7" name="День воинской славы (полоса)"/>
          <p:cNvSpPr/>
          <p:nvPr/>
        </p:nvSpPr>
        <p:spPr>
          <a:xfrm>
            <a:off x="914400" y="1600200"/>
            <a:ext cx="3413760" cy="128016"/>
          </a:xfrm>
          <a:prstGeom prst="rect">
            <a:avLst/>
          </a:prstGeom>
          <a:solidFill>
            <a:srgbClr val="B64A52"/>
          </a:solidFill>
          <a:ln w="12700">
            <a:solidFill>
              <a:srgbClr val="B64A52"/>
            </a:solidFill>
            <a:prstDash val="solid"/>
          </a:ln>
        </p:spPr>
      </p:sp>
      <p:sp>
        <p:nvSpPr>
          <p:cNvPr id="8" name="День воинской славы (заголовок)"/>
          <p:cNvSpPr txBox="1"/>
          <p:nvPr/>
        </p:nvSpPr>
        <p:spPr>
          <a:xfrm>
            <a:off x="1143000" y="1865376"/>
            <a:ext cx="295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8E2F37"/>
                </a:solidFill>
              </a:rPr>
              <a:t>День воинской славы</a:t>
            </a:r>
            <a:endParaRPr lang="en-US" sz="1900" dirty="0"/>
          </a:p>
        </p:txBody>
      </p:sp>
      <p:sp>
        <p:nvSpPr>
          <p:cNvPr id="9" name="День воинской славы (текст)"/>
          <p:cNvSpPr txBox="1"/>
          <p:nvPr/>
        </p:nvSpPr>
        <p:spPr>
          <a:xfrm>
            <a:off x="1143000" y="2761488"/>
            <a:ext cx="2956560" cy="2660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С 2005 года 7 ноября — День воинской славы России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Закон «О днях воинской славы и памятных датах России»</a:t>
            </a:r>
            <a:endParaRPr lang="en-US" sz="1600" dirty="0"/>
          </a:p>
        </p:txBody>
      </p:sp>
      <p:sp>
        <p:nvSpPr>
          <p:cNvPr id="10" name="85 лет событию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F6DA8"/>
            </a:solidFill>
            <a:prstDash val="solid"/>
          </a:ln>
        </p:spPr>
      </p:sp>
      <p:sp>
        <p:nvSpPr>
          <p:cNvPr id="11" name="85 лет событию (полоса)"/>
          <p:cNvSpPr/>
          <p:nvPr/>
        </p:nvSpPr>
        <p:spPr>
          <a:xfrm>
            <a:off x="4556760" y="1600200"/>
            <a:ext cx="3413760" cy="128016"/>
          </a:xfrm>
          <a:prstGeom prst="rect">
            <a:avLst/>
          </a:prstGeom>
          <a:solidFill>
            <a:srgbClr val="3F6DA8"/>
          </a:solidFill>
          <a:ln w="12700">
            <a:solidFill>
              <a:srgbClr val="3F6DA8"/>
            </a:solidFill>
            <a:prstDash val="solid"/>
          </a:ln>
        </p:spPr>
      </p:sp>
      <p:sp>
        <p:nvSpPr>
          <p:cNvPr id="12" name="85 лет событию (заголовок)"/>
          <p:cNvSpPr txBox="1"/>
          <p:nvPr/>
        </p:nvSpPr>
        <p:spPr>
          <a:xfrm>
            <a:off x="4785360" y="1865376"/>
            <a:ext cx="295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B4F82"/>
                </a:solidFill>
              </a:rPr>
              <a:t>85 лет событию</a:t>
            </a:r>
            <a:endParaRPr lang="en-US" sz="1900" dirty="0"/>
          </a:p>
        </p:txBody>
      </p:sp>
      <p:sp>
        <p:nvSpPr>
          <p:cNvPr id="13" name="85 лет событию (текст)"/>
          <p:cNvSpPr txBox="1"/>
          <p:nvPr/>
        </p:nvSpPr>
        <p:spPr>
          <a:xfrm>
            <a:off x="4785360" y="2761488"/>
            <a:ext cx="2956560" cy="2660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7 ноября 2026 года — круглая дата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Идеи: классный час, стенд, встреча с краеведом</a:t>
            </a:r>
            <a:endParaRPr lang="en-US" sz="1600" dirty="0"/>
          </a:p>
        </p:txBody>
      </p:sp>
      <p:sp>
        <p:nvSpPr>
          <p:cNvPr id="14" name="Год единства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C9A04B"/>
            </a:solidFill>
            <a:prstDash val="solid"/>
          </a:ln>
        </p:spPr>
      </p:sp>
      <p:sp>
        <p:nvSpPr>
          <p:cNvPr id="15" name="Год единства (полоса)"/>
          <p:cNvSpPr/>
          <p:nvPr/>
        </p:nvSpPr>
        <p:spPr>
          <a:xfrm>
            <a:off x="8199120" y="1600200"/>
            <a:ext cx="3413760" cy="128016"/>
          </a:xfrm>
          <a:prstGeom prst="rect">
            <a:avLst/>
          </a:prstGeom>
          <a:solidFill>
            <a:srgbClr val="C9A04B"/>
          </a:solidFill>
          <a:ln w="12700">
            <a:solidFill>
              <a:srgbClr val="C9A04B"/>
            </a:solidFill>
            <a:prstDash val="solid"/>
          </a:ln>
        </p:spPr>
      </p:sp>
      <p:sp>
        <p:nvSpPr>
          <p:cNvPr id="16" name="Год единства (заголовок)"/>
          <p:cNvSpPr txBox="1"/>
          <p:nvPr/>
        </p:nvSpPr>
        <p:spPr>
          <a:xfrm>
            <a:off x="8427720" y="1865376"/>
            <a:ext cx="295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8A6A1A"/>
                </a:solidFill>
              </a:rPr>
              <a:t>Год единства</a:t>
            </a:r>
            <a:endParaRPr lang="en-US" sz="1900" dirty="0"/>
          </a:p>
        </p:txBody>
      </p:sp>
      <p:sp>
        <p:nvSpPr>
          <p:cNvPr id="17" name="Год единства (текст)"/>
          <p:cNvSpPr txBox="1"/>
          <p:nvPr/>
        </p:nvSpPr>
        <p:spPr>
          <a:xfrm>
            <a:off x="8427720" y="2761488"/>
            <a:ext cx="2956560" cy="2660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Оборона Москвы — общее дело людей разных народов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24344D"/>
                </a:solidFill>
              </a:rPr>
              <a:t>Пример: 316-я дивизия Панфилова формировалась в Казахстане и Киргизии</a:t>
            </a:r>
            <a:endParaRPr lang="en-US" sz="1600" dirty="0"/>
          </a:p>
        </p:txBody>
      </p:sp>
      <p:sp>
        <p:nvSpPr>
          <p:cNvPr id="18" name="Вывод (фон)"/>
          <p:cNvSpPr/>
          <p:nvPr/>
        </p:nvSpPr>
        <p:spPr>
          <a:xfrm>
            <a:off x="914400" y="5623560"/>
            <a:ext cx="10698480" cy="603504"/>
          </a:xfrm>
          <a:prstGeom prst="rect">
            <a:avLst/>
          </a:prstGeom>
          <a:solidFill>
            <a:srgbClr val="E3F0EC"/>
          </a:solidFill>
          <a:ln w="19050">
            <a:solidFill>
              <a:srgbClr val="5E8C7D"/>
            </a:solidFill>
            <a:prstDash val="dash"/>
          </a:ln>
        </p:spPr>
      </p:sp>
      <p:sp>
        <p:nvSpPr>
          <p:cNvPr id="19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5E8C7D"/>
          </a:solidFill>
          <a:ln w="12700">
            <a:solidFill>
              <a:srgbClr val="5E8C7D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4344D"/>
                </a:solidFill>
              </a:rPr>
              <a:t>Итог: парад показал, что стойкость и взаимная поддержка помогают в самое трудное время.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Что сделать до 7 ноября (суббота)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4EDF8"/>
          </a:solidFill>
          <a:ln w="31750">
            <a:solidFill>
              <a:srgbClr val="3F6DA8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4F82"/>
                </a:solidFill>
              </a:rPr>
              <a:t>09</a:t>
            </a:r>
            <a:endParaRPr lang="en-US" sz="2000" dirty="0"/>
          </a:p>
        </p:txBody>
      </p:sp>
      <p:graphicFrame>
        <p:nvGraphicFramePr>
          <p:cNvPr id="10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943600"/>
                <a:gridCol w="1828800"/>
                <a:gridCol w="23774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D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D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D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DA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B4F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Изучить материал, выбрать 3–4 ключевых факта для своего возраста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сразу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рассказа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B4F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Подобрать иллюстрации и кинохронику, проверить источники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5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Наглядность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B4F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рассказ на 10 минут и 3–4 вопроса классу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5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Рассказ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B4F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Согласовать с администрацией время классного часа и оформление стенда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5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Согласовано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B4F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Пригласить гостя: краеведа, ветерана, родителя-военнослужащего (по возможности)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ситуации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Живое слово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D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B4F8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Зафиксировать итоги: план, фото стенда, краткий отчёт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мероприятия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Отчёт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914400" y="2743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4344D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914400" y="89611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A7C96"/>
                </a:solidFill>
              </a:rPr>
              <a:t>Опора для классного часа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0972800" y="292608"/>
            <a:ext cx="685800" cy="685800"/>
          </a:xfrm>
          <a:prstGeom prst="ellipse">
            <a:avLst/>
          </a:prstGeom>
          <a:solidFill>
            <a:srgbClr val="E3F0EC"/>
          </a:solidFill>
          <a:ln w="31750">
            <a:solidFill>
              <a:srgbClr val="5E8C7D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0972800" y="29260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E6A5B"/>
                </a:solidFill>
              </a:rPr>
              <a:t>10</a:t>
            </a:r>
            <a:endParaRPr lang="en-US" sz="2000" dirty="0"/>
          </a:p>
        </p:txBody>
      </p:sp>
      <p:graphicFrame>
        <p:nvGraphicFramePr>
          <p:cNvPr id="11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667512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C7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8C7D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E6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32-ФЗ от 13.03.1995 «О днях воинской славы и памятных датах России»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ноября — День воинской славы (дата отмечается с 2005 года)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0EC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E6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80-ФЗ от 19.05.1995 «Об увековечении Победы советского народа в Великой Отечественной войне»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Основа для работы по сохранению памяти о подвиге народа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E6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09.11.2022 № 809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Основы политики по сохранению традиционных ценностей: патриотизм, служение Отечеству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0EC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E6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25.12.2025 № 962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Год единства народов России: тема общей истории и общей защиты Родины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E6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12.1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0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Общие требования к организации воспитания обучающихся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0EC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E6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воспитательной работы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Конкретные мероприятия, сроки и формы определяет школа — согласуйте с администрацией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C96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A7C9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Зимний">
  <a:themeElements>
    <a:clrScheme name="Зимний">
      <a:dk1>
        <a:srgbClr val="24344D"/>
      </a:dk1>
      <a:lt1>
        <a:srgbClr val="FFFFFF"/>
      </a:lt1>
      <a:dk2>
        <a:srgbClr val="8E2F37"/>
      </a:dk2>
      <a:lt2>
        <a:srgbClr val="F5F8FC"/>
      </a:lt2>
      <a:accent1>
        <a:srgbClr val="B64A52"/>
      </a:accent1>
      <a:accent2>
        <a:srgbClr val="3F6DA8"/>
      </a:accent2>
      <a:accent3>
        <a:srgbClr val="C9A04B"/>
      </a:accent3>
      <a:accent4>
        <a:srgbClr val="5E8C7D"/>
      </a:accent4>
      <a:accent5>
        <a:srgbClr val="8E2F37"/>
      </a:accent5>
      <a:accent6>
        <a:srgbClr val="2B4F82"/>
      </a:accent6>
      <a:hlink>
        <a:srgbClr val="8E2F37"/>
      </a:hlink>
      <a:folHlink>
        <a:srgbClr val="2B4F82"/>
      </a:folHlink>
    </a:clrScheme>
    <a:fontScheme name="Зимни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Парад 7 ноября 1941 года: история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2026-11-03T11:33:15Z</dcterms:created>
  <dcterms:modified xsi:type="dcterms:W3CDTF">2026-11-03T11:33:15Z</dcterms:modified>
</cp:coreProperties>
</file>