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Практическая презентация: как провести классный час и оформить стенд.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младших классов делайте упор на «почувствовать», для старших — на «понять».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Запишите слова на доске — дети смогут пользоваться ими в беседе.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Время ориентировочное. Для 1–4 классов сократите рассказ и добавьте иллюстрации.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Выберите 2–3 вопроса для своего класса; не требуйте «правильных» ответов — важнее разговор.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Викторину можно провести командами, с баллами за каждый правильный ответ.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Подписывайте иллюстрации: «художественная иллюстрация» или «архивное фото» с указанием источника.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Участие семей добровольное: не принуждайте детей рассказывать о семье.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Особенно важно согласие родителей на публикацию фото.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есть возможность, организуйте экскурсию или виртуальный визит в музей.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2E4C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B5403A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2E4C8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A62"/>
                </a:solidFill>
              </a:rPr>
              <a:t>7 ноября · День воинской славы России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3A2E2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3A2E22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B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F2E4C8"/>
          </a:solidFill>
          <a:ln/>
        </p:spPr>
      </p:sp>
      <p:pic>
        <p:nvPicPr>
          <p:cNvPr id="3" name="Image 0" descr="/tmp/claude-0/-home-claude/93712537-5989-58f1-97cf-3125139d8776/scratchpad/out4/_img4/art_pap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4206240" cy="48097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521208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521208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7 НОЯБРЯ · ДЕНЬ ВОИНСКОЙ СЛАВЫ РОССИИ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521208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3A2E22"/>
                </a:solidFill>
              </a:rPr>
              <a:t>Классный час к 7 ноября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5212080" y="2743200"/>
            <a:ext cx="64008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6" name="Подтема (полоса)"/>
          <p:cNvSpPr/>
          <p:nvPr/>
        </p:nvSpPr>
        <p:spPr>
          <a:xfrm>
            <a:off x="5212080" y="2743200"/>
            <a:ext cx="118872" cy="155448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5751576" y="2743200"/>
            <a:ext cx="5449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C2C27"/>
                </a:solidFill>
              </a:rPr>
              <a:t>Классный час и школьный стенд: сценарий, вопросы, викторина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цели классного часа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Что должны вынести дети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5403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C2C27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Знать (фон)"/>
          <p:cNvSpPr/>
          <p:nvPr/>
        </p:nvSpPr>
        <p:spPr>
          <a:xfrm>
            <a:off x="548640" y="1600200"/>
            <a:ext cx="541782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7" name="Знать (полоса)"/>
          <p:cNvSpPr/>
          <p:nvPr/>
        </p:nvSpPr>
        <p:spPr>
          <a:xfrm>
            <a:off x="548640" y="1600200"/>
            <a:ext cx="118872" cy="221742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8" name="Номер 1"/>
          <p:cNvSpPr/>
          <p:nvPr/>
        </p:nvSpPr>
        <p:spPr>
          <a:xfrm>
            <a:off x="859536" y="1783080"/>
            <a:ext cx="566928" cy="566928"/>
          </a:xfrm>
          <a:prstGeom prst="ellipse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9" name="Номер 1 (текст)"/>
          <p:cNvSpPr txBox="1"/>
          <p:nvPr/>
        </p:nvSpPr>
        <p:spPr>
          <a:xfrm>
            <a:off x="859536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Знать (заголовок)"/>
          <p:cNvSpPr txBox="1"/>
          <p:nvPr/>
        </p:nvSpPr>
        <p:spPr>
          <a:xfrm>
            <a:off x="1591056" y="1737360"/>
            <a:ext cx="41468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C2C27"/>
                </a:solidFill>
              </a:rPr>
              <a:t>Знать</a:t>
            </a:r>
            <a:endParaRPr lang="en-US" sz="1700" dirty="0"/>
          </a:p>
        </p:txBody>
      </p:sp>
      <p:sp>
        <p:nvSpPr>
          <p:cNvPr id="11" name="Знать (текст)"/>
          <p:cNvSpPr txBox="1"/>
          <p:nvPr/>
        </p:nvSpPr>
        <p:spPr>
          <a:xfrm>
            <a:off x="1591056" y="2267712"/>
            <a:ext cx="414680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Дату и смысл события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Где и когда проходил парад</a:t>
            </a:r>
            <a:endParaRPr lang="en-US" sz="1700" dirty="0"/>
          </a:p>
        </p:txBody>
      </p:sp>
      <p:sp>
        <p:nvSpPr>
          <p:cNvPr id="12" name="Понять (фон)"/>
          <p:cNvSpPr/>
          <p:nvPr/>
        </p:nvSpPr>
        <p:spPr>
          <a:xfrm>
            <a:off x="6195060" y="1600200"/>
            <a:ext cx="541782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3" name="Понять (полоса)"/>
          <p:cNvSpPr/>
          <p:nvPr/>
        </p:nvSpPr>
        <p:spPr>
          <a:xfrm>
            <a:off x="6195060" y="1600200"/>
            <a:ext cx="118872" cy="2217420"/>
          </a:xfrm>
          <a:prstGeom prst="rect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4" name="Номер 2"/>
          <p:cNvSpPr/>
          <p:nvPr/>
        </p:nvSpPr>
        <p:spPr>
          <a:xfrm>
            <a:off x="6505956" y="1783080"/>
            <a:ext cx="566928" cy="566928"/>
          </a:xfrm>
          <a:prstGeom prst="ellipse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5" name="Номер 2 (текст)"/>
          <p:cNvSpPr txBox="1"/>
          <p:nvPr/>
        </p:nvSpPr>
        <p:spPr>
          <a:xfrm>
            <a:off x="6505956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6" name="Понять (заголовок)"/>
          <p:cNvSpPr txBox="1"/>
          <p:nvPr/>
        </p:nvSpPr>
        <p:spPr>
          <a:xfrm>
            <a:off x="7237476" y="1737360"/>
            <a:ext cx="41468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4570"/>
                </a:solidFill>
              </a:rPr>
              <a:t>Понять</a:t>
            </a:r>
            <a:endParaRPr lang="en-US" sz="1700" dirty="0"/>
          </a:p>
        </p:txBody>
      </p:sp>
      <p:sp>
        <p:nvSpPr>
          <p:cNvPr id="17" name="Понять (текст)"/>
          <p:cNvSpPr txBox="1"/>
          <p:nvPr/>
        </p:nvSpPr>
        <p:spPr>
          <a:xfrm>
            <a:off x="7237476" y="2267712"/>
            <a:ext cx="414680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Почему парад был важен в трудное время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Что значит слово «стойкость»</a:t>
            </a:r>
            <a:endParaRPr lang="en-US" sz="1700" dirty="0"/>
          </a:p>
        </p:txBody>
      </p:sp>
      <p:sp>
        <p:nvSpPr>
          <p:cNvPr id="18" name="Почувствовать (фон)"/>
          <p:cNvSpPr/>
          <p:nvPr/>
        </p:nvSpPr>
        <p:spPr>
          <a:xfrm>
            <a:off x="548640" y="4046220"/>
            <a:ext cx="541782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9" name="Почувствовать (полоса)"/>
          <p:cNvSpPr/>
          <p:nvPr/>
        </p:nvSpPr>
        <p:spPr>
          <a:xfrm>
            <a:off x="548640" y="4046220"/>
            <a:ext cx="118872" cy="2217420"/>
          </a:xfrm>
          <a:prstGeom prst="rect">
            <a:avLst/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20" name="Номер 3"/>
          <p:cNvSpPr/>
          <p:nvPr/>
        </p:nvSpPr>
        <p:spPr>
          <a:xfrm>
            <a:off x="859536" y="4229100"/>
            <a:ext cx="566928" cy="566928"/>
          </a:xfrm>
          <a:prstGeom prst="ellipse">
            <a:avLst/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21" name="Номер 3 (текст)"/>
          <p:cNvSpPr txBox="1"/>
          <p:nvPr/>
        </p:nvSpPr>
        <p:spPr>
          <a:xfrm>
            <a:off x="859536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2" name="Почувствовать (заголовок)"/>
          <p:cNvSpPr txBox="1"/>
          <p:nvPr/>
        </p:nvSpPr>
        <p:spPr>
          <a:xfrm>
            <a:off x="1591056" y="4183380"/>
            <a:ext cx="41468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66331"/>
                </a:solidFill>
              </a:rPr>
              <a:t>Почувствовать</a:t>
            </a:r>
            <a:endParaRPr lang="en-US" sz="1700" dirty="0"/>
          </a:p>
        </p:txBody>
      </p:sp>
      <p:sp>
        <p:nvSpPr>
          <p:cNvPr id="23" name="Почувствовать (текст)"/>
          <p:cNvSpPr txBox="1"/>
          <p:nvPr/>
        </p:nvSpPr>
        <p:spPr>
          <a:xfrm>
            <a:off x="1591056" y="4713732"/>
            <a:ext cx="414680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Уважение к защитникам Москвы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Гордость за свою страну</a:t>
            </a:r>
            <a:endParaRPr lang="en-US" sz="1700" dirty="0"/>
          </a:p>
        </p:txBody>
      </p:sp>
      <p:sp>
        <p:nvSpPr>
          <p:cNvPr id="24" name="Сделать (фон)"/>
          <p:cNvSpPr/>
          <p:nvPr/>
        </p:nvSpPr>
        <p:spPr>
          <a:xfrm>
            <a:off x="6195060" y="4046220"/>
            <a:ext cx="541782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25" name="Сделать (полоса)"/>
          <p:cNvSpPr/>
          <p:nvPr/>
        </p:nvSpPr>
        <p:spPr>
          <a:xfrm>
            <a:off x="6195060" y="4046220"/>
            <a:ext cx="118872" cy="221742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6" name="Номер 4"/>
          <p:cNvSpPr/>
          <p:nvPr/>
        </p:nvSpPr>
        <p:spPr>
          <a:xfrm>
            <a:off x="6505956" y="4229100"/>
            <a:ext cx="566928" cy="566928"/>
          </a:xfrm>
          <a:prstGeom prst="ellipse">
            <a:avLst/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7" name="Номер 4 (текст)"/>
          <p:cNvSpPr txBox="1"/>
          <p:nvPr/>
        </p:nvSpPr>
        <p:spPr>
          <a:xfrm>
            <a:off x="6505956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C08"/>
                </a:solidFill>
              </a:rPr>
              <a:t>4</a:t>
            </a:r>
            <a:endParaRPr lang="en-US" sz="2200" dirty="0"/>
          </a:p>
        </p:txBody>
      </p:sp>
      <p:sp>
        <p:nvSpPr>
          <p:cNvPr id="28" name="Сделать (заголовок)"/>
          <p:cNvSpPr txBox="1"/>
          <p:nvPr/>
        </p:nvSpPr>
        <p:spPr>
          <a:xfrm>
            <a:off x="7237476" y="4183380"/>
            <a:ext cx="41468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A6A1A"/>
                </a:solidFill>
              </a:rPr>
              <a:t>Сделать</a:t>
            </a:r>
            <a:endParaRPr lang="en-US" sz="1700" dirty="0"/>
          </a:p>
        </p:txBody>
      </p:sp>
      <p:sp>
        <p:nvSpPr>
          <p:cNvPr id="29" name="Сделать (текст)"/>
          <p:cNvSpPr txBox="1"/>
          <p:nvPr/>
        </p:nvSpPr>
        <p:spPr>
          <a:xfrm>
            <a:off x="7237476" y="4713732"/>
            <a:ext cx="414680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Участвовать в беседе и викторине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Поговорить в семье об истории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слова и понятия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Что объяснить детям простыми словами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C5A8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94570"/>
                </a:solidFill>
              </a:rPr>
              <a:t>03</a:t>
            </a:r>
            <a:endParaRPr lang="en-US" sz="2200" dirty="0"/>
          </a:p>
        </p:txBody>
      </p:sp>
      <p:graphicFrame>
        <p:nvGraphicFramePr>
          <p:cNvPr id="4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Слово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Простое объяснение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Торжественное прохождение войск перед командованием и жителями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Битва за Москву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Бои осени 1941 — весны 1942 годов за столицу, закончившиеся отступлением врага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Ополченец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Доброволец из гражданских, вставший на защиту города вместе с армией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Гарнизон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Воинские части, расположенные в городе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Эвакуация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Вывоз людей, учреждений и заводов из опасных районов в безопасные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Кинохроника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Документальная киносъёмка событий, ставшая историческим источником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сценарий занятия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Примерно 40–45 минут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9A24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A6A1A"/>
                </a:solidFill>
              </a:rPr>
              <a:t>04</a:t>
            </a:r>
            <a:endParaRPr lang="en-US" sz="2200" dirty="0"/>
          </a:p>
        </p:txBody>
      </p:sp>
      <p:sp>
        <p:nvSpPr>
          <p:cNvPr id="6" name="Строка 1 (фон)"/>
          <p:cNvSpPr/>
          <p:nvPr/>
        </p:nvSpPr>
        <p:spPr>
          <a:xfrm>
            <a:off x="548640" y="160020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7" name="Строка 1 (полоса)"/>
          <p:cNvSpPr/>
          <p:nvPr/>
        </p:nvSpPr>
        <p:spPr>
          <a:xfrm>
            <a:off x="548640" y="1600200"/>
            <a:ext cx="118872" cy="106299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8" name="Строка 1 (метка)"/>
          <p:cNvSpPr/>
          <p:nvPr/>
        </p:nvSpPr>
        <p:spPr>
          <a:xfrm>
            <a:off x="905256" y="1728216"/>
            <a:ext cx="2468880" cy="806958"/>
          </a:xfrm>
          <a:prstGeom prst="rect">
            <a:avLst>
              <a:gd name="adj" fmla="val 22663"/>
            </a:avLst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9" name="Строка 1 (заголовок)"/>
          <p:cNvSpPr txBox="1"/>
          <p:nvPr/>
        </p:nvSpPr>
        <p:spPr>
          <a:xfrm>
            <a:off x="996696" y="17282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 мин</a:t>
            </a:r>
            <a:endParaRPr lang="en-US" sz="2000" dirty="0"/>
          </a:p>
        </p:txBody>
      </p:sp>
      <p:sp>
        <p:nvSpPr>
          <p:cNvPr id="10" name="Строка 1 (текст)"/>
          <p:cNvSpPr txBox="1"/>
          <p:nvPr/>
        </p:nvSpPr>
        <p:spPr>
          <a:xfrm>
            <a:off x="3648456" y="160020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2E22"/>
                </a:solidFill>
              </a:rPr>
              <a:t>Встреча: вопрос «Что вы знаете о 7 ноября?», короткое видео или фото.</a:t>
            </a:r>
            <a:endParaRPr lang="en-US" sz="1600" dirty="0"/>
          </a:p>
        </p:txBody>
      </p:sp>
      <p:sp>
        <p:nvSpPr>
          <p:cNvPr id="11" name="Строка 2 (фон)"/>
          <p:cNvSpPr/>
          <p:nvPr/>
        </p:nvSpPr>
        <p:spPr>
          <a:xfrm>
            <a:off x="548640" y="280035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2" name="Строка 2 (полоса)"/>
          <p:cNvSpPr/>
          <p:nvPr/>
        </p:nvSpPr>
        <p:spPr>
          <a:xfrm>
            <a:off x="548640" y="2800350"/>
            <a:ext cx="118872" cy="1062990"/>
          </a:xfrm>
          <a:prstGeom prst="rect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3" name="Строка 2 (метка)"/>
          <p:cNvSpPr/>
          <p:nvPr/>
        </p:nvSpPr>
        <p:spPr>
          <a:xfrm>
            <a:off x="905256" y="2928366"/>
            <a:ext cx="2468880" cy="806958"/>
          </a:xfrm>
          <a:prstGeom prst="rect">
            <a:avLst>
              <a:gd name="adj" fmla="val 22663"/>
            </a:avLst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4" name="Строка 2 (заголовок)"/>
          <p:cNvSpPr txBox="1"/>
          <p:nvPr/>
        </p:nvSpPr>
        <p:spPr>
          <a:xfrm>
            <a:off x="996696" y="29283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10 мин</a:t>
            </a:r>
            <a:endParaRPr lang="en-US" sz="2000" dirty="0"/>
          </a:p>
        </p:txBody>
      </p:sp>
      <p:sp>
        <p:nvSpPr>
          <p:cNvPr id="15" name="Строка 2 (текст)"/>
          <p:cNvSpPr txBox="1"/>
          <p:nvPr/>
        </p:nvSpPr>
        <p:spPr>
          <a:xfrm>
            <a:off x="3648456" y="280035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2E22"/>
                </a:solidFill>
              </a:rPr>
              <a:t>Рассказ: история парада, 3–4 ключевых факта и иллюстрации.</a:t>
            </a:r>
            <a:endParaRPr lang="en-US" sz="1600" dirty="0"/>
          </a:p>
        </p:txBody>
      </p:sp>
      <p:sp>
        <p:nvSpPr>
          <p:cNvPr id="16" name="Строка 3 (фон)"/>
          <p:cNvSpPr/>
          <p:nvPr/>
        </p:nvSpPr>
        <p:spPr>
          <a:xfrm>
            <a:off x="548640" y="400050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7" name="Строка 3 (полоса)"/>
          <p:cNvSpPr/>
          <p:nvPr/>
        </p:nvSpPr>
        <p:spPr>
          <a:xfrm>
            <a:off x="548640" y="4000500"/>
            <a:ext cx="118872" cy="1062990"/>
          </a:xfrm>
          <a:prstGeom prst="rect">
            <a:avLst/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18" name="Строка 3 (метка)"/>
          <p:cNvSpPr/>
          <p:nvPr/>
        </p:nvSpPr>
        <p:spPr>
          <a:xfrm>
            <a:off x="905256" y="4128516"/>
            <a:ext cx="2468880" cy="806958"/>
          </a:xfrm>
          <a:prstGeom prst="rect">
            <a:avLst>
              <a:gd name="adj" fmla="val 22663"/>
            </a:avLst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19" name="Строка 3 (заголовок)"/>
          <p:cNvSpPr txBox="1"/>
          <p:nvPr/>
        </p:nvSpPr>
        <p:spPr>
          <a:xfrm>
            <a:off x="996696" y="41285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15 мин</a:t>
            </a:r>
            <a:endParaRPr lang="en-US" sz="2000" dirty="0"/>
          </a:p>
        </p:txBody>
      </p:sp>
      <p:sp>
        <p:nvSpPr>
          <p:cNvPr id="20" name="Строка 3 (текст)"/>
          <p:cNvSpPr txBox="1"/>
          <p:nvPr/>
        </p:nvSpPr>
        <p:spPr>
          <a:xfrm>
            <a:off x="3648456" y="400050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2E22"/>
                </a:solidFill>
              </a:rPr>
              <a:t>Работа: вопросы для обсуждения, группы по 4–5 человек, мини-викторина.</a:t>
            </a:r>
            <a:endParaRPr lang="en-US" sz="1600" dirty="0"/>
          </a:p>
        </p:txBody>
      </p:sp>
      <p:sp>
        <p:nvSpPr>
          <p:cNvPr id="21" name="Строка 4 (фон)"/>
          <p:cNvSpPr/>
          <p:nvPr/>
        </p:nvSpPr>
        <p:spPr>
          <a:xfrm>
            <a:off x="548640" y="5200650"/>
            <a:ext cx="11064240" cy="106299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22" name="Строка 4 (полоса)"/>
          <p:cNvSpPr/>
          <p:nvPr/>
        </p:nvSpPr>
        <p:spPr>
          <a:xfrm>
            <a:off x="548640" y="5200650"/>
            <a:ext cx="118872" cy="106299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3" name="Строка 4 (метка)"/>
          <p:cNvSpPr/>
          <p:nvPr/>
        </p:nvSpPr>
        <p:spPr>
          <a:xfrm>
            <a:off x="905256" y="5328666"/>
            <a:ext cx="2468880" cy="806958"/>
          </a:xfrm>
          <a:prstGeom prst="rect">
            <a:avLst>
              <a:gd name="adj" fmla="val 22663"/>
            </a:avLst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4" name="Строка 4 (заголовок)"/>
          <p:cNvSpPr txBox="1"/>
          <p:nvPr/>
        </p:nvSpPr>
        <p:spPr>
          <a:xfrm>
            <a:off x="996696" y="53286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C08"/>
                </a:solidFill>
              </a:rPr>
              <a:t>10 мин</a:t>
            </a:r>
            <a:endParaRPr lang="en-US" sz="2000" dirty="0"/>
          </a:p>
        </p:txBody>
      </p:sp>
      <p:sp>
        <p:nvSpPr>
          <p:cNvPr id="25" name="Строка 4 (текст)"/>
          <p:cNvSpPr txBox="1"/>
          <p:nvPr/>
        </p:nvSpPr>
        <p:spPr>
          <a:xfrm>
            <a:off x="3648456" y="5200650"/>
            <a:ext cx="773582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2E22"/>
                </a:solidFill>
              </a:rPr>
              <a:t>Итог: вывод, слово ребят, предложение сделать листок стенда или семейный рассказ.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вопросы для беседы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По возрастным группам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5403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C2C27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941832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40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Вопросы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403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C2C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6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такое парад? Почему в тот день все пели и слушали марши? Как вы думаете, о чём думали солдаты?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6E3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C2C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Почему парад провели, когда фронт был рядом? Что показывало это людям? Как поддерживают друг друга в трудное время?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C2C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6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Какое значение имело радио? Как информация влияет на настроение людей? Где вы видите сегодня примеры стойкости?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6E3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C2C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10–11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 историки проверяют сведения об этом событии? Почему в источниках встречаются расхождения? Что значит «историческая память»?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мини-викторина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Вопросы и ответы для ведущего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7C8A4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66331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852160"/>
                <a:gridCol w="46634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8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Вопрос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8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8A4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Какого числа и где прошёл парад 1941 года?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ноября, Красная площадь, Москва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 сколько он начался?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8 часов утра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Кто принимал парад?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Маршал Семён Будённый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Кто руководил военным оркестром?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Василий Агапкин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каких ещё городах состоялись парады?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Куйбышеве (Самаре) и в Воронеже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 какого года 7 ноября — День воинской славы?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 2005 года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Методическая часть: школьный стенд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Шесть листов, по одной теме на каждом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5403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C2C27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Лист 1. Дата (фон)"/>
          <p:cNvSpPr/>
          <p:nvPr/>
        </p:nvSpPr>
        <p:spPr>
          <a:xfrm>
            <a:off x="548640" y="160020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7" name="Лист 1. Дата (полоса)"/>
          <p:cNvSpPr/>
          <p:nvPr/>
        </p:nvSpPr>
        <p:spPr>
          <a:xfrm>
            <a:off x="548640" y="1600200"/>
            <a:ext cx="118872" cy="221742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8" name="Лист 1. Дата (заголовок)"/>
          <p:cNvSpPr txBox="1"/>
          <p:nvPr/>
        </p:nvSpPr>
        <p:spPr>
          <a:xfrm>
            <a:off x="905256" y="173736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C27"/>
                </a:solidFill>
              </a:rPr>
              <a:t>Лист 1. Дата</a:t>
            </a:r>
            <a:endParaRPr lang="en-US" sz="1800" dirty="0"/>
          </a:p>
        </p:txBody>
      </p:sp>
      <p:sp>
        <p:nvSpPr>
          <p:cNvPr id="9" name="Лист 1. Дата (текст)"/>
          <p:cNvSpPr txBox="1"/>
          <p:nvPr/>
        </p:nvSpPr>
        <p:spPr>
          <a:xfrm>
            <a:off x="905256" y="263347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«7 ноября 1941 года» и подпись: День воинской славы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Фото Красной площади</a:t>
            </a:r>
            <a:endParaRPr lang="en-US" sz="1500" dirty="0"/>
          </a:p>
        </p:txBody>
      </p:sp>
      <p:sp>
        <p:nvSpPr>
          <p:cNvPr id="10" name="Лист 2. Города (фон)"/>
          <p:cNvSpPr/>
          <p:nvPr/>
        </p:nvSpPr>
        <p:spPr>
          <a:xfrm>
            <a:off x="4312920" y="160020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1" name="Лист 2. Города (полоса)"/>
          <p:cNvSpPr/>
          <p:nvPr/>
        </p:nvSpPr>
        <p:spPr>
          <a:xfrm>
            <a:off x="4312920" y="1600200"/>
            <a:ext cx="118872" cy="2217420"/>
          </a:xfrm>
          <a:prstGeom prst="rect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2" name="Лист 2. Города (заголовок)"/>
          <p:cNvSpPr txBox="1"/>
          <p:nvPr/>
        </p:nvSpPr>
        <p:spPr>
          <a:xfrm>
            <a:off x="4669536" y="173736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94570"/>
                </a:solidFill>
              </a:rPr>
              <a:t>Лист 2. Города</a:t>
            </a:r>
            <a:endParaRPr lang="en-US" sz="1800" dirty="0"/>
          </a:p>
        </p:txBody>
      </p:sp>
      <p:sp>
        <p:nvSpPr>
          <p:cNvPr id="13" name="Лист 2. Города (текст)"/>
          <p:cNvSpPr txBox="1"/>
          <p:nvPr/>
        </p:nvSpPr>
        <p:spPr>
          <a:xfrm>
            <a:off x="4669536" y="263347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Москва, Куйбышев, Воронеж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Карта с отметками</a:t>
            </a:r>
            <a:endParaRPr lang="en-US" sz="1500" dirty="0"/>
          </a:p>
        </p:txBody>
      </p:sp>
      <p:sp>
        <p:nvSpPr>
          <p:cNvPr id="14" name="Лист 3. Радио (фон)"/>
          <p:cNvSpPr/>
          <p:nvPr/>
        </p:nvSpPr>
        <p:spPr>
          <a:xfrm>
            <a:off x="8077200" y="160020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5" name="Лист 3. Радио (полоса)"/>
          <p:cNvSpPr/>
          <p:nvPr/>
        </p:nvSpPr>
        <p:spPr>
          <a:xfrm>
            <a:off x="8077200" y="1600200"/>
            <a:ext cx="118872" cy="2217420"/>
          </a:xfrm>
          <a:prstGeom prst="rect">
            <a:avLst/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16" name="Лист 3. Радио (заголовок)"/>
          <p:cNvSpPr txBox="1"/>
          <p:nvPr/>
        </p:nvSpPr>
        <p:spPr>
          <a:xfrm>
            <a:off x="8433816" y="173736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66331"/>
                </a:solidFill>
              </a:rPr>
              <a:t>Лист 3. Радио</a:t>
            </a:r>
            <a:endParaRPr lang="en-US" sz="1800" dirty="0"/>
          </a:p>
        </p:txBody>
      </p:sp>
      <p:sp>
        <p:nvSpPr>
          <p:cNvPr id="17" name="Лист 3. Радио (текст)"/>
          <p:cNvSpPr txBox="1"/>
          <p:nvPr/>
        </p:nvSpPr>
        <p:spPr>
          <a:xfrm>
            <a:off x="8433816" y="263347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Парад звучал на всю страну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Старый приёмник, фрагмент текста</a:t>
            </a:r>
            <a:endParaRPr lang="en-US" sz="1500" dirty="0"/>
          </a:p>
        </p:txBody>
      </p:sp>
      <p:sp>
        <p:nvSpPr>
          <p:cNvPr id="18" name="Лист 4. Участники (фон)"/>
          <p:cNvSpPr/>
          <p:nvPr/>
        </p:nvSpPr>
        <p:spPr>
          <a:xfrm>
            <a:off x="548640" y="404622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9" name="Лист 4. Участники (полоса)"/>
          <p:cNvSpPr/>
          <p:nvPr/>
        </p:nvSpPr>
        <p:spPr>
          <a:xfrm>
            <a:off x="548640" y="4046220"/>
            <a:ext cx="118872" cy="221742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0" name="Лист 4. Участники (заголовок)"/>
          <p:cNvSpPr txBox="1"/>
          <p:nvPr/>
        </p:nvSpPr>
        <p:spPr>
          <a:xfrm>
            <a:off x="905256" y="418338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A6A1A"/>
                </a:solidFill>
              </a:rPr>
              <a:t>Лист 4. Участники</a:t>
            </a:r>
            <a:endParaRPr lang="en-US" sz="1800" dirty="0"/>
          </a:p>
        </p:txBody>
      </p:sp>
      <p:sp>
        <p:nvSpPr>
          <p:cNvPr id="21" name="Лист 4. Участники (текст)"/>
          <p:cNvSpPr txBox="1"/>
          <p:nvPr/>
        </p:nvSpPr>
        <p:spPr>
          <a:xfrm>
            <a:off x="905256" y="507949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Курсанты, пехота, артиллеристы, ополченцы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Цифры и портреты</a:t>
            </a:r>
            <a:endParaRPr lang="en-US" sz="1500" dirty="0"/>
          </a:p>
        </p:txBody>
      </p:sp>
      <p:sp>
        <p:nvSpPr>
          <p:cNvPr id="22" name="Лист 5. Мужество (фон)"/>
          <p:cNvSpPr/>
          <p:nvPr/>
        </p:nvSpPr>
        <p:spPr>
          <a:xfrm>
            <a:off x="4312920" y="404622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23" name="Лист 5. Мужество (полоса)"/>
          <p:cNvSpPr/>
          <p:nvPr/>
        </p:nvSpPr>
        <p:spPr>
          <a:xfrm>
            <a:off x="4312920" y="4046220"/>
            <a:ext cx="118872" cy="221742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24" name="Лист 5. Мужество (заголовок)"/>
          <p:cNvSpPr txBox="1"/>
          <p:nvPr/>
        </p:nvSpPr>
        <p:spPr>
          <a:xfrm>
            <a:off x="4669536" y="418338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C2C27"/>
                </a:solidFill>
              </a:rPr>
              <a:t>Лист 5. Мужество</a:t>
            </a:r>
            <a:endParaRPr lang="en-US" sz="1800" dirty="0"/>
          </a:p>
        </p:txBody>
      </p:sp>
      <p:sp>
        <p:nvSpPr>
          <p:cNvPr id="25" name="Лист 5. Мужество (текст)"/>
          <p:cNvSpPr txBox="1"/>
          <p:nvPr/>
        </p:nvSpPr>
        <p:spPr>
          <a:xfrm>
            <a:off x="4669536" y="507949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Что значит стойкость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Цитаты, ответы ребят</a:t>
            </a:r>
            <a:endParaRPr lang="en-US" sz="1500" dirty="0"/>
          </a:p>
        </p:txBody>
      </p:sp>
      <p:sp>
        <p:nvSpPr>
          <p:cNvPr id="26" name="Лист 6. Москва (фон)"/>
          <p:cNvSpPr/>
          <p:nvPr/>
        </p:nvSpPr>
        <p:spPr>
          <a:xfrm>
            <a:off x="8077200" y="4046220"/>
            <a:ext cx="353568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27" name="Лист 6. Москва (полоса)"/>
          <p:cNvSpPr/>
          <p:nvPr/>
        </p:nvSpPr>
        <p:spPr>
          <a:xfrm>
            <a:off x="8077200" y="4046220"/>
            <a:ext cx="118872" cy="2217420"/>
          </a:xfrm>
          <a:prstGeom prst="rect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28" name="Лист 6. Москва (заголовок)"/>
          <p:cNvSpPr txBox="1"/>
          <p:nvPr/>
        </p:nvSpPr>
        <p:spPr>
          <a:xfrm>
            <a:off x="8433816" y="4183380"/>
            <a:ext cx="2950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94570"/>
                </a:solidFill>
              </a:rPr>
              <a:t>Лист 6. Москва</a:t>
            </a:r>
            <a:endParaRPr lang="en-US" sz="1800" dirty="0"/>
          </a:p>
        </p:txBody>
      </p:sp>
      <p:sp>
        <p:nvSpPr>
          <p:cNvPr id="29" name="Лист 6. Москва (текст)"/>
          <p:cNvSpPr txBox="1"/>
          <p:nvPr/>
        </p:nvSpPr>
        <p:spPr>
          <a:xfrm>
            <a:off x="8433816" y="5079492"/>
            <a:ext cx="2950464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Москва продолжала бороться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3A2E22"/>
                </a:solidFill>
              </a:rPr>
              <a:t>Хроника осени 1941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План подготовки и проведения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C5A8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94570"/>
                </a:solidFill>
              </a:rPr>
              <a:t>08</a:t>
            </a:r>
            <a:endParaRPr lang="en-US" sz="2200" dirty="0"/>
          </a:p>
        </p:txBody>
      </p:sp>
      <p:graphicFrame>
        <p:nvGraphicFramePr>
          <p:cNvPr id="9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126480"/>
                <a:gridCol w="1828800"/>
                <a:gridCol w="256032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5A8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Выбрать дату: 7 ноября — суббота, классный час лучше 5–6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сразу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Дата назначена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стенд: шесть листов, подписи и источники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5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Стенд готов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классный час по сценарию, раздать слова-памятки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5–6 ноября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Занятие проведено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Организовать викторину или командную игру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классном часе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Вовлечённость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Предложить необязательное задание: спросить в семье об истории и памяти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занятия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Семейные рассказы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BF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945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Подвести итоги: фото стенда, краткий 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конца недели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Что учесть при оформлении и проведении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7C8A4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66331"/>
                </a:solidFill>
              </a:rPr>
              <a:t>09</a:t>
            </a:r>
            <a:endParaRPr lang="en-US" sz="2200" dirty="0"/>
          </a:p>
        </p:txBody>
      </p:sp>
      <p:graphicFrame>
        <p:nvGraphicFramePr>
          <p:cNvPr id="10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04088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8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8A4A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ФГОС НОО и ООО (приказы № 286 и № 287 от 31.05.2021)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Воспитательные результаты и внеурочная деятельность: классный час входит в воспитательную работу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Федеральные образовательные программы (приказы Минпросвещения от 18.05.2023)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Рабочая программа воспитания: патриотическое направление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32-ФЗ «О днях воинской славы и памятных датах России»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Основание для тематического мероприятия 7 ноября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152-ФЗ «О персональных данных»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Фото детей на стенде и в отчёте — только с согласием родителей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ГК РФ, ч. IV, ст. 1274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Использование чужих материалов в учебных целях — с указанием автора и источника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DE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663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Календарный план воспитательной работы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2E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Сроки и форма мероприятий — по плану школы; уточните у заместителя директора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6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A62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18288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A2E22"/>
                </a:solidFill>
              </a:rPr>
              <a:t>Итоги: что сказать и где узнать больше</a:t>
            </a:r>
            <a:endParaRPr lang="en-US" sz="2800" dirty="0"/>
          </a:p>
        </p:txBody>
      </p:sp>
      <p:sp>
        <p:nvSpPr>
          <p:cNvPr id="3" name="Text 4"/>
          <p:cNvSpPr/>
          <p:nvPr>
            <p:ph idx="105" type="body" hasCustomPrompt="1"/>
          </p:nvPr>
        </p:nvSpPr>
        <p:spPr>
          <a:xfrm>
            <a:off x="548640" y="749808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2E22"/>
                </a:solidFill>
              </a:rPr>
              <a:t>Памятка для классного часа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11018520" y="228600"/>
            <a:ext cx="777240" cy="77724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5403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11018520" y="228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C2C27"/>
                </a:solidFill>
              </a:rPr>
              <a:t>10</a:t>
            </a:r>
            <a:endParaRPr lang="en-US" sz="2200" dirty="0"/>
          </a:p>
        </p:txBody>
      </p:sp>
      <p:sp>
        <p:nvSpPr>
          <p:cNvPr id="6" name="Что сказать детям (фон)"/>
          <p:cNvSpPr/>
          <p:nvPr/>
        </p:nvSpPr>
        <p:spPr>
          <a:xfrm>
            <a:off x="54864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7" name="Что сказать детям (полоса)"/>
          <p:cNvSpPr/>
          <p:nvPr/>
        </p:nvSpPr>
        <p:spPr>
          <a:xfrm>
            <a:off x="548640" y="1600200"/>
            <a:ext cx="118872" cy="3931920"/>
          </a:xfrm>
          <a:prstGeom prst="rect">
            <a:avLst/>
          </a:prstGeom>
          <a:solidFill>
            <a:srgbClr val="B5403A"/>
          </a:solidFill>
          <a:ln w="12700">
            <a:solidFill>
              <a:srgbClr val="B5403A"/>
            </a:solidFill>
            <a:prstDash val="solid"/>
          </a:ln>
        </p:spPr>
      </p:sp>
      <p:sp>
        <p:nvSpPr>
          <p:cNvPr id="8" name="Что сказать детям (заголовок)"/>
          <p:cNvSpPr txBox="1"/>
          <p:nvPr/>
        </p:nvSpPr>
        <p:spPr>
          <a:xfrm>
            <a:off x="90525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8C2C27"/>
                </a:solidFill>
              </a:rPr>
              <a:t>Что сказать детям</a:t>
            </a:r>
            <a:endParaRPr lang="en-US" sz="2100" dirty="0"/>
          </a:p>
        </p:txBody>
      </p:sp>
      <p:sp>
        <p:nvSpPr>
          <p:cNvPr id="9" name="Что сказать детям (текст)"/>
          <p:cNvSpPr txBox="1"/>
          <p:nvPr/>
        </p:nvSpPr>
        <p:spPr>
          <a:xfrm>
            <a:off x="90525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Парад показал стойкость страны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Память — это уважение и ответственность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Мы помним и благодарим защитников</a:t>
            </a:r>
            <a:endParaRPr lang="en-US" sz="1700" dirty="0"/>
          </a:p>
        </p:txBody>
      </p:sp>
      <p:sp>
        <p:nvSpPr>
          <p:cNvPr id="10" name="Что сделать после (фон)"/>
          <p:cNvSpPr/>
          <p:nvPr/>
        </p:nvSpPr>
        <p:spPr>
          <a:xfrm>
            <a:off x="431292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1" name="Что сделать после (полоса)"/>
          <p:cNvSpPr/>
          <p:nvPr/>
        </p:nvSpPr>
        <p:spPr>
          <a:xfrm>
            <a:off x="4312920" y="1600200"/>
            <a:ext cx="118872" cy="3931920"/>
          </a:xfrm>
          <a:prstGeom prst="rect">
            <a:avLst/>
          </a:prstGeom>
          <a:solidFill>
            <a:srgbClr val="3C5A8A"/>
          </a:solidFill>
          <a:ln w="12700">
            <a:solidFill>
              <a:srgbClr val="3C5A8A"/>
            </a:solidFill>
            <a:prstDash val="solid"/>
          </a:ln>
        </p:spPr>
      </p:sp>
      <p:sp>
        <p:nvSpPr>
          <p:cNvPr id="12" name="Что сделать после (заголовок)"/>
          <p:cNvSpPr txBox="1"/>
          <p:nvPr/>
        </p:nvSpPr>
        <p:spPr>
          <a:xfrm>
            <a:off x="466953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94570"/>
                </a:solidFill>
              </a:rPr>
              <a:t>Что сделать после</a:t>
            </a:r>
            <a:endParaRPr lang="en-US" sz="2100" dirty="0"/>
          </a:p>
        </p:txBody>
      </p:sp>
      <p:sp>
        <p:nvSpPr>
          <p:cNvPr id="13" name="Что сделать после (текст)"/>
          <p:cNvSpPr txBox="1"/>
          <p:nvPr/>
        </p:nvSpPr>
        <p:spPr>
          <a:xfrm>
            <a:off x="466953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Оформить стенд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Провести викторину в параллели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Расспросить в семье об истории</a:t>
            </a:r>
            <a:endParaRPr lang="en-US" sz="1700" dirty="0"/>
          </a:p>
        </p:txBody>
      </p:sp>
      <p:sp>
        <p:nvSpPr>
          <p:cNvPr id="14" name="Где узнать больше (фон)"/>
          <p:cNvSpPr/>
          <p:nvPr/>
        </p:nvSpPr>
        <p:spPr>
          <a:xfrm>
            <a:off x="8077200" y="1600200"/>
            <a:ext cx="353568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6B4"/>
            </a:solidFill>
            <a:prstDash val="solid"/>
          </a:ln>
          <a:effectLst>
            <a:outerShdw sx="100000" sy="100000" kx="0" ky="0" algn="bl" rotWithShape="0" blurRad="76200" dist="38100" dir="5400000">
              <a:srgbClr val="DCCBA6">
                <a:alpha val="50000"/>
              </a:srgbClr>
            </a:outerShdw>
          </a:effectLst>
        </p:spPr>
      </p:sp>
      <p:sp>
        <p:nvSpPr>
          <p:cNvPr id="15" name="Где узнать больше (полоса)"/>
          <p:cNvSpPr/>
          <p:nvPr/>
        </p:nvSpPr>
        <p:spPr>
          <a:xfrm>
            <a:off x="8077200" y="1600200"/>
            <a:ext cx="118872" cy="3931920"/>
          </a:xfrm>
          <a:prstGeom prst="rect">
            <a:avLst/>
          </a:prstGeom>
          <a:solidFill>
            <a:srgbClr val="7C8A4A"/>
          </a:solidFill>
          <a:ln w="12700">
            <a:solidFill>
              <a:srgbClr val="7C8A4A"/>
            </a:solidFill>
            <a:prstDash val="solid"/>
          </a:ln>
        </p:spPr>
      </p:sp>
      <p:sp>
        <p:nvSpPr>
          <p:cNvPr id="16" name="Где узнать больше (заголовок)"/>
          <p:cNvSpPr txBox="1"/>
          <p:nvPr/>
        </p:nvSpPr>
        <p:spPr>
          <a:xfrm>
            <a:off x="8433816" y="1737360"/>
            <a:ext cx="2950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566331"/>
                </a:solidFill>
              </a:rPr>
              <a:t>Где узнать больше</a:t>
            </a:r>
            <a:endParaRPr lang="en-US" sz="2100" dirty="0"/>
          </a:p>
        </p:txBody>
      </p:sp>
      <p:sp>
        <p:nvSpPr>
          <p:cNvPr id="17" name="Где узнать больше (текст)"/>
          <p:cNvSpPr txBox="1"/>
          <p:nvPr/>
        </p:nvSpPr>
        <p:spPr>
          <a:xfrm>
            <a:off x="8433816" y="2267712"/>
            <a:ext cx="295046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Музей обороны Москвы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Центральный музей Вооружённых Сил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A2E22"/>
                </a:solidFill>
              </a:rPr>
              <a:t>Портал «Память народа» (pamyat-naroda.ru)</a:t>
            </a:r>
            <a:endParaRPr lang="en-US" sz="17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23560"/>
            <a:ext cx="11064240" cy="603504"/>
          </a:xfrm>
          <a:prstGeom prst="roundRect">
            <a:avLst>
              <a:gd name="adj" fmla="val 21212"/>
            </a:avLst>
          </a:prstGeom>
          <a:solidFill>
            <a:srgbClr val="FBF0D4"/>
          </a:solidFill>
          <a:ln w="15875">
            <a:solidFill>
              <a:srgbClr val="C9A24A"/>
            </a:solidFill>
            <a:prstDash val="solid"/>
          </a:ln>
        </p:spPr>
      </p:sp>
      <p:sp>
        <p:nvSpPr>
          <p:cNvPr id="19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C9A24A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C08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2E22"/>
                </a:solidFill>
              </a:rPr>
              <a:t>Совет: иллюстрации к листам стенда подписывайте как «художественная иллюстрация», а документальные фото — со ссылкой на архив.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A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ергамент">
  <a:themeElements>
    <a:clrScheme name="Пергамент">
      <a:dk1>
        <a:srgbClr val="3A2E22"/>
      </a:dk1>
      <a:lt1>
        <a:srgbClr val="FFFFFF"/>
      </a:lt1>
      <a:dk2>
        <a:srgbClr val="8C2C27"/>
      </a:dk2>
      <a:lt2>
        <a:srgbClr val="FBF6EA"/>
      </a:lt2>
      <a:accent1>
        <a:srgbClr val="B5403A"/>
      </a:accent1>
      <a:accent2>
        <a:srgbClr val="3C5A8A"/>
      </a:accent2>
      <a:accent3>
        <a:srgbClr val="7C8A4A"/>
      </a:accent3>
      <a:accent4>
        <a:srgbClr val="C9A24A"/>
      </a:accent4>
      <a:accent5>
        <a:srgbClr val="8C2C27"/>
      </a:accent5>
      <a:accent6>
        <a:srgbClr val="294570"/>
      </a:accent6>
      <a:hlink>
        <a:srgbClr val="8C2C27"/>
      </a:hlink>
      <a:folHlink>
        <a:srgbClr val="294570"/>
      </a:folHlink>
    </a:clrScheme>
    <a:fontScheme name="Пергамент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к 7 ноября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2026-11-03T11:33:15Z</dcterms:created>
  <dcterms:modified xsi:type="dcterms:W3CDTF">2026-11-03T11:33:15Z</dcterms:modified>
</cp:coreProperties>
</file>