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Презентация для классного руководителя: как подготовить и провести собрание после каникул.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Индивидуальные результаты детей на общем собрании не озвучивайте — только обобщённые данные класса.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Платформа должна быть разрешена школой. Запись собрания допустима только с согласия участников.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Личные вопросы — по записи на индивидуальную беседу после собрания.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Если родитель не пришёл, пошлите краткий итог и предложите индивидуальную беседу.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Сверьте нумерацию статей по актуальной редакции.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Завершите собрание благодарностью и напомните, как с вами связаться.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93712537-5989-58f1-97cf-3125139d8776/scratchpad/out5/_img5/cloud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26880" y="45720"/>
            <a:ext cx="2743200" cy="1627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DDEBFB"/>
          </a:solidFill>
          <a:ln/>
        </p:spPr>
      </p:sp>
      <p:sp>
        <p:nvSpPr>
          <p:cNvPr id="4" name="Text 1"/>
          <p:cNvSpPr/>
          <p:nvPr/>
        </p:nvSpPr>
        <p:spPr>
          <a:xfrm>
            <a:off x="54864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2799A"/>
                </a:solidFill>
              </a:rPr>
              <a:t>Работа с родителями</a:t>
            </a:r>
            <a:endParaRPr lang="en-US" sz="110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1E3556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62799A"/>
                </a:solidFill>
              </a:defRPr>
            </a:lvl1pPr>
          </a:lstStyle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2799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053328"/>
            <a:ext cx="12191695" cy="804672"/>
          </a:xfrm>
          <a:prstGeom prst="rect">
            <a:avLst/>
          </a:prstGeom>
          <a:solidFill>
            <a:srgbClr val="DDEBFB"/>
          </a:solidFill>
          <a:ln/>
        </p:spPr>
      </p:sp>
      <p:pic>
        <p:nvPicPr>
          <p:cNvPr id="3" name="Image 0" descr="/tmp/claude-0/-home-claude/93712537-5989-58f1-97cf-3125139d8776/scratchpad/out5/_img5/art_sk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365760"/>
            <a:ext cx="4663440" cy="533095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2799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етка"/>
          <p:cNvSpPr/>
          <p:nvPr/>
        </p:nvSpPr>
        <p:spPr>
          <a:xfrm>
            <a:off x="731520" y="594360"/>
            <a:ext cx="4937760" cy="420624"/>
          </a:xfrm>
          <a:prstGeom prst="roundRect">
            <a:avLst>
              <a:gd name="adj" fmla="val 50000"/>
            </a:avLst>
          </a:prstGeom>
          <a:solidFill>
            <a:srgbClr val="2F7FE8"/>
          </a:solidFill>
          <a:ln w="12700">
            <a:solidFill>
              <a:srgbClr val="2F7FE8"/>
            </a:solidFill>
            <a:prstDash val="solid"/>
          </a:ln>
        </p:spPr>
      </p:sp>
      <p:sp>
        <p:nvSpPr>
          <p:cNvPr id="3" name="Метка (текст)"/>
          <p:cNvSpPr txBox="1"/>
          <p:nvPr/>
        </p:nvSpPr>
        <p:spPr>
          <a:xfrm>
            <a:off x="731520" y="594360"/>
            <a:ext cx="4937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РАБОТА С РОДИТЕЛЯМИ</a:t>
            </a:r>
            <a:endParaRPr lang="en-US" sz="1300" dirty="0"/>
          </a:p>
        </p:txBody>
      </p:sp>
      <p:sp>
        <p:nvSpPr>
          <p:cNvPr id="4" name="Заголовок"/>
          <p:cNvSpPr txBox="1"/>
          <p:nvPr/>
        </p:nvSpPr>
        <p:spPr>
          <a:xfrm>
            <a:off x="731520" y="123444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1E3556"/>
                </a:solidFill>
              </a:rPr>
              <a:t>Родительское собрание после каникул</a:t>
            </a:r>
            <a:endParaRPr lang="en-US" sz="4000" dirty="0"/>
          </a:p>
        </p:txBody>
      </p:sp>
      <p:sp>
        <p:nvSpPr>
          <p:cNvPr id="5" name="Подтема (фон)"/>
          <p:cNvSpPr/>
          <p:nvPr/>
        </p:nvSpPr>
        <p:spPr>
          <a:xfrm>
            <a:off x="731520" y="2743200"/>
            <a:ext cx="6400800" cy="1554480"/>
          </a:xfrm>
          <a:prstGeom prst="roundRect">
            <a:avLst>
              <a:gd name="adj" fmla="val 9412"/>
            </a:avLst>
          </a:prstGeom>
          <a:solidFill>
            <a:srgbClr val="E6F0FD"/>
          </a:solidFill>
          <a:ln w="12700">
            <a:solidFill>
              <a:srgbClr val="E6F0FD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6" name="Подтема (текст)"/>
          <p:cNvSpPr txBox="1"/>
          <p:nvPr/>
        </p:nvSpPr>
        <p:spPr>
          <a:xfrm>
            <a:off x="1143000" y="2743200"/>
            <a:ext cx="5577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5FB8"/>
                </a:solidFill>
              </a:rPr>
              <a:t>Повестка и формат: очно, онлайн, гибрид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556"/>
                </a:solidFill>
              </a:rPr>
              <a:t>Методическая часть: зачем и как</a:t>
            </a:r>
            <a:endParaRPr lang="en-US" sz="2800" dirty="0"/>
          </a:p>
        </p:txBody>
      </p:sp>
      <p:sp>
        <p:nvSpPr>
          <p:cNvPr id="3" name="Text 2"/>
          <p:cNvSpPr/>
          <p:nvPr>
            <p:ph idx="104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2799A"/>
                </a:solidFill>
              </a:rPr>
              <a:t>Собрание после каникул — в трёх цифрах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rgbClr val="2F7FE8"/>
          </a:solidFill>
          <a:ln w="12700">
            <a:solidFill>
              <a:srgbClr val="2F7FE8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02</a:t>
            </a:r>
            <a:endParaRPr lang="en-US" sz="2200" dirty="0"/>
          </a:p>
        </p:txBody>
      </p:sp>
      <p:sp>
        <p:nvSpPr>
          <p:cNvPr id="6" name="Показатель 3 формата (фон)"/>
          <p:cNvSpPr/>
          <p:nvPr/>
        </p:nvSpPr>
        <p:spPr>
          <a:xfrm>
            <a:off x="548640" y="1554480"/>
            <a:ext cx="3535680" cy="1874520"/>
          </a:xfrm>
          <a:prstGeom prst="roundRect">
            <a:avLst>
              <a:gd name="adj" fmla="val 7805"/>
            </a:avLst>
          </a:prstGeom>
          <a:solidFill>
            <a:srgbClr val="FFFFFF"/>
          </a:solidFill>
          <a:ln w="28575">
            <a:solidFill>
              <a:srgbClr val="2F7FE8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7" name="Показатель 3 формата"/>
          <p:cNvSpPr txBox="1"/>
          <p:nvPr/>
        </p:nvSpPr>
        <p:spPr>
          <a:xfrm>
            <a:off x="685800" y="1664208"/>
            <a:ext cx="326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1F5FB8"/>
                </a:solidFill>
              </a:rPr>
              <a:t>3 формата</a:t>
            </a:r>
            <a:endParaRPr lang="en-US" sz="3800" dirty="0"/>
          </a:p>
        </p:txBody>
      </p:sp>
      <p:sp>
        <p:nvSpPr>
          <p:cNvPr id="8" name="Показатель 3 формата (подпись)"/>
          <p:cNvSpPr txBox="1"/>
          <p:nvPr/>
        </p:nvSpPr>
        <p:spPr>
          <a:xfrm>
            <a:off x="731520" y="2450592"/>
            <a:ext cx="31699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3556"/>
                </a:solidFill>
              </a:rPr>
              <a:t>очно, онлайн или гибрид — выбираем по составу родителей и теме</a:t>
            </a:r>
            <a:endParaRPr lang="en-US" sz="1500" dirty="0"/>
          </a:p>
        </p:txBody>
      </p:sp>
      <p:sp>
        <p:nvSpPr>
          <p:cNvPr id="9" name="Показатель 45–60 минут (фон)"/>
          <p:cNvSpPr/>
          <p:nvPr/>
        </p:nvSpPr>
        <p:spPr>
          <a:xfrm>
            <a:off x="4312920" y="1554480"/>
            <a:ext cx="3535680" cy="1874520"/>
          </a:xfrm>
          <a:prstGeom prst="roundRect">
            <a:avLst>
              <a:gd name="adj" fmla="val 7805"/>
            </a:avLst>
          </a:prstGeom>
          <a:solidFill>
            <a:srgbClr val="FFFFFF"/>
          </a:solidFill>
          <a:ln w="28575">
            <a:solidFill>
              <a:srgbClr val="14A0B3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10" name="Показатель 45–60 минут"/>
          <p:cNvSpPr txBox="1"/>
          <p:nvPr/>
        </p:nvSpPr>
        <p:spPr>
          <a:xfrm>
            <a:off x="4450080" y="1664208"/>
            <a:ext cx="326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0E7C8C"/>
                </a:solidFill>
              </a:rPr>
              <a:t>45–60 минут</a:t>
            </a:r>
            <a:endParaRPr lang="en-US" sz="3800" dirty="0"/>
          </a:p>
        </p:txBody>
      </p:sp>
      <p:sp>
        <p:nvSpPr>
          <p:cNvPr id="11" name="Показатель 45–60 минут (подпись)"/>
          <p:cNvSpPr txBox="1"/>
          <p:nvPr/>
        </p:nvSpPr>
        <p:spPr>
          <a:xfrm>
            <a:off x="4495800" y="2450592"/>
            <a:ext cx="31699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3556"/>
                </a:solidFill>
              </a:rPr>
              <a:t>разумная длительность: дольше внимание падает</a:t>
            </a:r>
            <a:endParaRPr lang="en-US" sz="1500" dirty="0"/>
          </a:p>
        </p:txBody>
      </p:sp>
      <p:sp>
        <p:nvSpPr>
          <p:cNvPr id="12" name="Показатель 5–6 вопросов (фон)"/>
          <p:cNvSpPr/>
          <p:nvPr/>
        </p:nvSpPr>
        <p:spPr>
          <a:xfrm>
            <a:off x="8077200" y="1554480"/>
            <a:ext cx="3535680" cy="1874520"/>
          </a:xfrm>
          <a:prstGeom prst="roundRect">
            <a:avLst>
              <a:gd name="adj" fmla="val 7805"/>
            </a:avLst>
          </a:prstGeom>
          <a:solidFill>
            <a:srgbClr val="FFFFFF"/>
          </a:solidFill>
          <a:ln w="28575">
            <a:solidFill>
              <a:srgbClr val="38A56E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13" name="Показатель 5–6 вопросов"/>
          <p:cNvSpPr txBox="1"/>
          <p:nvPr/>
        </p:nvSpPr>
        <p:spPr>
          <a:xfrm>
            <a:off x="8214360" y="1664208"/>
            <a:ext cx="326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2A7F53"/>
                </a:solidFill>
              </a:rPr>
              <a:t>5–6 вопросов</a:t>
            </a:r>
            <a:endParaRPr lang="en-US" sz="3800" dirty="0"/>
          </a:p>
        </p:txBody>
      </p:sp>
      <p:sp>
        <p:nvSpPr>
          <p:cNvPr id="14" name="Показатель 5–6 вопросов (подпись)"/>
          <p:cNvSpPr txBox="1"/>
          <p:nvPr/>
        </p:nvSpPr>
        <p:spPr>
          <a:xfrm>
            <a:off x="8260080" y="2450592"/>
            <a:ext cx="31699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3556"/>
                </a:solidFill>
              </a:rPr>
              <a:t>в повестке: главное сначала, второстепенное в чате</a:t>
            </a:r>
            <a:endParaRPr lang="en-US" sz="1500" dirty="0"/>
          </a:p>
        </p:txBody>
      </p:sp>
      <p:sp>
        <p:nvSpPr>
          <p:cNvPr id="15" name="Цель собрания (фон)"/>
          <p:cNvSpPr/>
          <p:nvPr/>
        </p:nvSpPr>
        <p:spPr>
          <a:xfrm>
            <a:off x="548640" y="3611880"/>
            <a:ext cx="5417820" cy="2651760"/>
          </a:xfrm>
          <a:prstGeom prst="roundRect">
            <a:avLst>
              <a:gd name="adj" fmla="val 5517"/>
            </a:avLst>
          </a:prstGeom>
          <a:solidFill>
            <a:srgbClr val="E2F5F8"/>
          </a:solidFill>
          <a:ln w="12700">
            <a:solidFill>
              <a:srgbClr val="E2F5F8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16" name="Цель собрания (заголовок)"/>
          <p:cNvSpPr txBox="1"/>
          <p:nvPr/>
        </p:nvSpPr>
        <p:spPr>
          <a:xfrm>
            <a:off x="777240" y="3749040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E7C8C"/>
                </a:solidFill>
              </a:rPr>
              <a:t>Цель собрания</a:t>
            </a:r>
            <a:endParaRPr lang="en-US" sz="2000" dirty="0"/>
          </a:p>
        </p:txBody>
      </p:sp>
      <p:sp>
        <p:nvSpPr>
          <p:cNvPr id="17" name="Цель собрания (текст)"/>
          <p:cNvSpPr txBox="1"/>
          <p:nvPr/>
        </p:nvSpPr>
        <p:spPr>
          <a:xfrm>
            <a:off x="777240" y="4279392"/>
            <a:ext cx="49606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1E3556"/>
                </a:solidFill>
              </a:rPr>
              <a:t>Подвести итоги четверти и обозначить планы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1E3556"/>
                </a:solidFill>
              </a:rPr>
              <a:t>Договориться о единых требованиях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1E3556"/>
                </a:solidFill>
              </a:rPr>
              <a:t>Услышать родителей и ответить на вопросы</a:t>
            </a:r>
            <a:endParaRPr lang="en-US" sz="1900" dirty="0"/>
          </a:p>
        </p:txBody>
      </p:sp>
      <p:sp>
        <p:nvSpPr>
          <p:cNvPr id="18" name="Что подготовить (фон)"/>
          <p:cNvSpPr/>
          <p:nvPr/>
        </p:nvSpPr>
        <p:spPr>
          <a:xfrm>
            <a:off x="6195060" y="3611880"/>
            <a:ext cx="5417820" cy="2651760"/>
          </a:xfrm>
          <a:prstGeom prst="roundRect">
            <a:avLst>
              <a:gd name="adj" fmla="val 5517"/>
            </a:avLst>
          </a:prstGeom>
          <a:solidFill>
            <a:srgbClr val="E4F5EC"/>
          </a:solidFill>
          <a:ln w="12700">
            <a:solidFill>
              <a:srgbClr val="E4F5EC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19" name="Что подготовить (заголовок)"/>
          <p:cNvSpPr txBox="1"/>
          <p:nvPr/>
        </p:nvSpPr>
        <p:spPr>
          <a:xfrm>
            <a:off x="6423660" y="3749040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A7F53"/>
                </a:solidFill>
              </a:rPr>
              <a:t>Что подготовить</a:t>
            </a:r>
            <a:endParaRPr lang="en-US" sz="2000" dirty="0"/>
          </a:p>
        </p:txBody>
      </p:sp>
      <p:sp>
        <p:nvSpPr>
          <p:cNvPr id="20" name="Что подготовить (текст)"/>
          <p:cNvSpPr txBox="1"/>
          <p:nvPr/>
        </p:nvSpPr>
        <p:spPr>
          <a:xfrm>
            <a:off x="6423660" y="4279392"/>
            <a:ext cx="49606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1E3556"/>
                </a:solidFill>
              </a:rPr>
              <a:t>Повестку и приглашение за 5–7 дней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1E3556"/>
                </a:solidFill>
              </a:rPr>
              <a:t>Краткую справку об успеваемости без фамилий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rgbClr val="1E3556"/>
                </a:solidFill>
              </a:rPr>
              <a:t>Протокол и лист регистрации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2799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556"/>
                </a:solidFill>
              </a:rPr>
              <a:t>Методическая часть: выбор формата</a:t>
            </a:r>
            <a:endParaRPr lang="en-US" sz="2800" dirty="0"/>
          </a:p>
        </p:txBody>
      </p:sp>
      <p:sp>
        <p:nvSpPr>
          <p:cNvPr id="3" name="Text 2"/>
          <p:cNvSpPr/>
          <p:nvPr>
            <p:ph idx="104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2799A"/>
                </a:solidFill>
              </a:rPr>
              <a:t>Очно, онлайн или гибрид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rgbClr val="14A0B3"/>
          </a:solidFill>
          <a:ln w="12700">
            <a:solidFill>
              <a:srgbClr val="14A0B3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03</a:t>
            </a:r>
            <a:endParaRPr lang="en-US" sz="2200" dirty="0"/>
          </a:p>
        </p:txBody>
      </p:sp>
      <p:graphicFrame>
        <p:nvGraphicFramePr>
          <p:cNvPr id="4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3200400"/>
                <a:gridCol w="3108960"/>
                <a:gridCol w="3017520"/>
              </a:tblGrid>
              <a:tr h="960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Формат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A0B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Когда подходит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A0B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Плюсы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A0B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Риски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A0B3"/>
                    </a:solidFill>
                  </a:tcPr>
                </a:tc>
              </a:tr>
              <a:tr h="960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E7C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Очно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Обсуждение спорных вопросов, знакомство, сложные темы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Живой контакт, доверие, быстрые решения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 все могут приехать, нужен кабинет и время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5F8"/>
                    </a:solidFill>
                  </a:tcPr>
                </a:tc>
              </a:tr>
              <a:tr h="960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E7C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Онлайн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Информирование, организационные вопросы, короткие темы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Участвуют занятые и дальние родители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Сбои связи, меньше вовлечённость, нужна платформа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60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E7C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Гибрид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Класс, где родители живут по-разному: часть в школе, часть на связи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Охват максимальный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Сложнее технически: микрофон, камера, модератор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5F8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2799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556"/>
                </a:solidFill>
              </a:rPr>
              <a:t>Методическая часть: примерная повестка</a:t>
            </a:r>
            <a:endParaRPr lang="en-US" sz="2800" dirty="0"/>
          </a:p>
        </p:txBody>
      </p:sp>
      <p:sp>
        <p:nvSpPr>
          <p:cNvPr id="3" name="Text 2"/>
          <p:cNvSpPr/>
          <p:nvPr>
            <p:ph idx="104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2799A"/>
                </a:solidFill>
              </a:rPr>
              <a:t>Порядок и время по минутам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rgbClr val="2F7FE8"/>
          </a:solidFill>
          <a:ln w="12700">
            <a:solidFill>
              <a:srgbClr val="2F7FE8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04</a:t>
            </a:r>
            <a:endParaRPr lang="en-US" sz="2200" dirty="0"/>
          </a:p>
        </p:txBody>
      </p:sp>
      <p:sp>
        <p:nvSpPr>
          <p:cNvPr id="6" name="Строка 1 (фон)"/>
          <p:cNvSpPr/>
          <p:nvPr/>
        </p:nvSpPr>
        <p:spPr>
          <a:xfrm>
            <a:off x="548640" y="1600200"/>
            <a:ext cx="11064240" cy="822960"/>
          </a:xfrm>
          <a:prstGeom prst="roundRect">
            <a:avLst>
              <a:gd name="adj" fmla="val 17778"/>
            </a:avLst>
          </a:prstGeom>
          <a:solidFill>
            <a:srgbClr val="E6F0FD"/>
          </a:solidFill>
          <a:ln w="12700">
            <a:solidFill>
              <a:srgbClr val="E6F0FD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7" name="Строка 1 (метка)"/>
          <p:cNvSpPr/>
          <p:nvPr/>
        </p:nvSpPr>
        <p:spPr>
          <a:xfrm>
            <a:off x="777240" y="1728216"/>
            <a:ext cx="2468880" cy="566928"/>
          </a:xfrm>
          <a:prstGeom prst="roundRect">
            <a:avLst>
              <a:gd name="adj" fmla="val 32258"/>
            </a:avLst>
          </a:prstGeom>
          <a:solidFill>
            <a:srgbClr val="2F7FE8"/>
          </a:solidFill>
          <a:ln w="12700">
            <a:solidFill>
              <a:srgbClr val="2F7FE8"/>
            </a:solidFill>
            <a:prstDash val="solid"/>
          </a:ln>
        </p:spPr>
      </p:sp>
      <p:sp>
        <p:nvSpPr>
          <p:cNvPr id="8" name="Строка 1 (заголовок)"/>
          <p:cNvSpPr txBox="1"/>
          <p:nvPr/>
        </p:nvSpPr>
        <p:spPr>
          <a:xfrm>
            <a:off x="868680" y="1728216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5 мин</a:t>
            </a:r>
            <a:endParaRPr lang="en-US" sz="1800" dirty="0"/>
          </a:p>
        </p:txBody>
      </p:sp>
      <p:sp>
        <p:nvSpPr>
          <p:cNvPr id="9" name="Строка 1 (текст)"/>
          <p:cNvSpPr txBox="1"/>
          <p:nvPr/>
        </p:nvSpPr>
        <p:spPr>
          <a:xfrm>
            <a:off x="3520440" y="160020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556"/>
                </a:solidFill>
              </a:rPr>
              <a:t>Открытие: приветствие, регламент, кто ведёт протокол</a:t>
            </a:r>
            <a:endParaRPr lang="en-US" sz="1600" dirty="0"/>
          </a:p>
        </p:txBody>
      </p:sp>
      <p:sp>
        <p:nvSpPr>
          <p:cNvPr id="10" name="Строка 2 (фон)"/>
          <p:cNvSpPr/>
          <p:nvPr/>
        </p:nvSpPr>
        <p:spPr>
          <a:xfrm>
            <a:off x="548640" y="2560320"/>
            <a:ext cx="11064240" cy="822960"/>
          </a:xfrm>
          <a:prstGeom prst="roundRect">
            <a:avLst>
              <a:gd name="adj" fmla="val 17778"/>
            </a:avLst>
          </a:prstGeom>
          <a:solidFill>
            <a:srgbClr val="E2F5F8"/>
          </a:solidFill>
          <a:ln w="12700">
            <a:solidFill>
              <a:srgbClr val="E2F5F8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11" name="Строка 2 (метка)"/>
          <p:cNvSpPr/>
          <p:nvPr/>
        </p:nvSpPr>
        <p:spPr>
          <a:xfrm>
            <a:off x="777240" y="2688336"/>
            <a:ext cx="2468880" cy="566928"/>
          </a:xfrm>
          <a:prstGeom prst="roundRect">
            <a:avLst>
              <a:gd name="adj" fmla="val 32258"/>
            </a:avLst>
          </a:prstGeom>
          <a:solidFill>
            <a:srgbClr val="14A0B3"/>
          </a:solidFill>
          <a:ln w="12700">
            <a:solidFill>
              <a:srgbClr val="14A0B3"/>
            </a:solidFill>
            <a:prstDash val="solid"/>
          </a:ln>
        </p:spPr>
      </p:sp>
      <p:sp>
        <p:nvSpPr>
          <p:cNvPr id="12" name="Строка 2 (заголовок)"/>
          <p:cNvSpPr txBox="1"/>
          <p:nvPr/>
        </p:nvSpPr>
        <p:spPr>
          <a:xfrm>
            <a:off x="868680" y="2688336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10 мин</a:t>
            </a:r>
            <a:endParaRPr lang="en-US" sz="1800" dirty="0"/>
          </a:p>
        </p:txBody>
      </p:sp>
      <p:sp>
        <p:nvSpPr>
          <p:cNvPr id="13" name="Строка 2 (текст)"/>
          <p:cNvSpPr txBox="1"/>
          <p:nvPr/>
        </p:nvSpPr>
        <p:spPr>
          <a:xfrm>
            <a:off x="3520440" y="256032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556"/>
                </a:solidFill>
              </a:rPr>
              <a:t>Итоги четверти класса: обобщённо, без фамилий</a:t>
            </a:r>
            <a:endParaRPr lang="en-US" sz="1600" dirty="0"/>
          </a:p>
        </p:txBody>
      </p:sp>
      <p:sp>
        <p:nvSpPr>
          <p:cNvPr id="14" name="Строка 3 (фон)"/>
          <p:cNvSpPr/>
          <p:nvPr/>
        </p:nvSpPr>
        <p:spPr>
          <a:xfrm>
            <a:off x="548640" y="3520440"/>
            <a:ext cx="11064240" cy="822960"/>
          </a:xfrm>
          <a:prstGeom prst="roundRect">
            <a:avLst>
              <a:gd name="adj" fmla="val 17778"/>
            </a:avLst>
          </a:prstGeom>
          <a:solidFill>
            <a:srgbClr val="E4F5EC"/>
          </a:solidFill>
          <a:ln w="12700">
            <a:solidFill>
              <a:srgbClr val="E4F5EC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15" name="Строка 3 (метка)"/>
          <p:cNvSpPr/>
          <p:nvPr/>
        </p:nvSpPr>
        <p:spPr>
          <a:xfrm>
            <a:off x="777240" y="3648456"/>
            <a:ext cx="2468880" cy="566928"/>
          </a:xfrm>
          <a:prstGeom prst="roundRect">
            <a:avLst>
              <a:gd name="adj" fmla="val 32258"/>
            </a:avLst>
          </a:prstGeom>
          <a:solidFill>
            <a:srgbClr val="38A56E"/>
          </a:solidFill>
          <a:ln w="12700">
            <a:solidFill>
              <a:srgbClr val="38A56E"/>
            </a:solidFill>
            <a:prstDash val="solid"/>
          </a:ln>
        </p:spPr>
      </p:sp>
      <p:sp>
        <p:nvSpPr>
          <p:cNvPr id="16" name="Строка 3 (заголовок)"/>
          <p:cNvSpPr txBox="1"/>
          <p:nvPr/>
        </p:nvSpPr>
        <p:spPr>
          <a:xfrm>
            <a:off x="868680" y="3648456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15 мин</a:t>
            </a:r>
            <a:endParaRPr lang="en-US" sz="1800" dirty="0"/>
          </a:p>
        </p:txBody>
      </p:sp>
      <p:sp>
        <p:nvSpPr>
          <p:cNvPr id="17" name="Строка 3 (текст)"/>
          <p:cNvSpPr txBox="1"/>
          <p:nvPr/>
        </p:nvSpPr>
        <p:spPr>
          <a:xfrm>
            <a:off x="3520440" y="35204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556"/>
                </a:solidFill>
              </a:rPr>
              <a:t>Главная тема: единые правила, безопасность, подготовка к экзаменам</a:t>
            </a:r>
            <a:endParaRPr lang="en-US" sz="1600" dirty="0"/>
          </a:p>
        </p:txBody>
      </p:sp>
      <p:sp>
        <p:nvSpPr>
          <p:cNvPr id="18" name="Строка 4 (фон)"/>
          <p:cNvSpPr/>
          <p:nvPr/>
        </p:nvSpPr>
        <p:spPr>
          <a:xfrm>
            <a:off x="548640" y="4480560"/>
            <a:ext cx="11064240" cy="822960"/>
          </a:xfrm>
          <a:prstGeom prst="roundRect">
            <a:avLst>
              <a:gd name="adj" fmla="val 17778"/>
            </a:avLst>
          </a:prstGeom>
          <a:solidFill>
            <a:srgbClr val="FFF3DC"/>
          </a:solidFill>
          <a:ln w="12700">
            <a:solidFill>
              <a:srgbClr val="FFF3DC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19" name="Строка 4 (метка)"/>
          <p:cNvSpPr/>
          <p:nvPr/>
        </p:nvSpPr>
        <p:spPr>
          <a:xfrm>
            <a:off x="777240" y="4608576"/>
            <a:ext cx="2468880" cy="566928"/>
          </a:xfrm>
          <a:prstGeom prst="roundRect">
            <a:avLst>
              <a:gd name="adj" fmla="val 32258"/>
            </a:avLst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20" name="Строка 4 (заголовок)"/>
          <p:cNvSpPr txBox="1"/>
          <p:nvPr/>
        </p:nvSpPr>
        <p:spPr>
          <a:xfrm>
            <a:off x="868680" y="4608576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A2A0A"/>
                </a:solidFill>
              </a:rPr>
              <a:t>10 мин</a:t>
            </a:r>
            <a:endParaRPr lang="en-US" sz="1800" dirty="0"/>
          </a:p>
        </p:txBody>
      </p:sp>
      <p:sp>
        <p:nvSpPr>
          <p:cNvPr id="21" name="Строка 4 (текст)"/>
          <p:cNvSpPr txBox="1"/>
          <p:nvPr/>
        </p:nvSpPr>
        <p:spPr>
          <a:xfrm>
            <a:off x="3520440" y="448056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556"/>
                </a:solidFill>
              </a:rPr>
              <a:t>Организационные вопросы: мероприятия, сборы, поездки</a:t>
            </a:r>
            <a:endParaRPr lang="en-US" sz="1600" dirty="0"/>
          </a:p>
        </p:txBody>
      </p:sp>
      <p:sp>
        <p:nvSpPr>
          <p:cNvPr id="22" name="Строка 5 (фон)"/>
          <p:cNvSpPr/>
          <p:nvPr/>
        </p:nvSpPr>
        <p:spPr>
          <a:xfrm>
            <a:off x="548640" y="5440680"/>
            <a:ext cx="11064240" cy="822960"/>
          </a:xfrm>
          <a:prstGeom prst="roundRect">
            <a:avLst>
              <a:gd name="adj" fmla="val 17778"/>
            </a:avLst>
          </a:prstGeom>
          <a:solidFill>
            <a:srgbClr val="E6F0FD"/>
          </a:solidFill>
          <a:ln w="12700">
            <a:solidFill>
              <a:srgbClr val="E6F0FD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23" name="Строка 5 (метка)"/>
          <p:cNvSpPr/>
          <p:nvPr/>
        </p:nvSpPr>
        <p:spPr>
          <a:xfrm>
            <a:off x="777240" y="5568696"/>
            <a:ext cx="2468880" cy="566928"/>
          </a:xfrm>
          <a:prstGeom prst="roundRect">
            <a:avLst>
              <a:gd name="adj" fmla="val 32258"/>
            </a:avLst>
          </a:prstGeom>
          <a:solidFill>
            <a:srgbClr val="2F7FE8"/>
          </a:solidFill>
          <a:ln w="12700">
            <a:solidFill>
              <a:srgbClr val="2F7FE8"/>
            </a:solidFill>
            <a:prstDash val="solid"/>
          </a:ln>
        </p:spPr>
      </p:sp>
      <p:sp>
        <p:nvSpPr>
          <p:cNvPr id="24" name="Строка 5 (заголовок)"/>
          <p:cNvSpPr txBox="1"/>
          <p:nvPr/>
        </p:nvSpPr>
        <p:spPr>
          <a:xfrm>
            <a:off x="868680" y="5568696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10 мин</a:t>
            </a:r>
            <a:endParaRPr lang="en-US" sz="1800" dirty="0"/>
          </a:p>
        </p:txBody>
      </p:sp>
      <p:sp>
        <p:nvSpPr>
          <p:cNvPr id="25" name="Строка 5 (текст)"/>
          <p:cNvSpPr txBox="1"/>
          <p:nvPr/>
        </p:nvSpPr>
        <p:spPr>
          <a:xfrm>
            <a:off x="3520440" y="54406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556"/>
                </a:solidFill>
              </a:rPr>
              <a:t>Вопросы родителей и итоговые решения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2799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556"/>
                </a:solidFill>
              </a:rPr>
              <a:t>Основные задачи классного руководителя</a:t>
            </a:r>
            <a:endParaRPr lang="en-US" sz="2800" dirty="0"/>
          </a:p>
        </p:txBody>
      </p:sp>
      <p:sp>
        <p:nvSpPr>
          <p:cNvPr id="3" name="Text 2"/>
          <p:cNvSpPr/>
          <p:nvPr>
            <p:ph idx="104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2799A"/>
                </a:solidFill>
              </a:rPr>
              <a:t>Подготовка, проведение, итоги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rgbClr val="38A56E"/>
          </a:solidFill>
          <a:ln w="12700">
            <a:solidFill>
              <a:srgbClr val="38A56E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05</a:t>
            </a:r>
            <a:endParaRPr lang="en-US" sz="2200" dirty="0"/>
          </a:p>
        </p:txBody>
      </p:sp>
      <p:graphicFrame>
        <p:nvGraphicFramePr>
          <p:cNvPr id="6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5943600"/>
                <a:gridCol w="1828800"/>
                <a:gridCol w="27432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№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A56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сделать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A56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Когда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A56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Результат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A56E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A7F5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5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Согласовать дату, кабинет или платформу с администрацией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5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10 дней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5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Дата и формат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5EC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A7F5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Разослать приглашение и повестку в чат класса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5–7 дней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Родители в курсе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A7F5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5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Подготовить справку по классу и 2–3 слайда по главной теме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5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2–3 дня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5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Материалы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5EC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A7F5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Провести собрание по регламенту, вести протокол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 день собрания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Протокол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A7F5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5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Разослать итоги и решения в течение 1–2 дней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5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после собрания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5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Обратная связь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5EC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A7F5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Передать протокол и лист регистрации по правилам школы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после собрания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Документы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2799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556"/>
                </a:solidFill>
              </a:rPr>
              <a:t>Нормативно-правовые акты и пояснения</a:t>
            </a:r>
            <a:endParaRPr lang="en-US" sz="2800" dirty="0"/>
          </a:p>
        </p:txBody>
      </p:sp>
      <p:sp>
        <p:nvSpPr>
          <p:cNvPr id="3" name="Text 2"/>
          <p:cNvSpPr/>
          <p:nvPr>
            <p:ph idx="104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2799A"/>
                </a:solidFill>
              </a:rPr>
              <a:t>Опора для организации собрания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3A2A0A"/>
                </a:solidFill>
              </a:rPr>
              <a:t>06</a:t>
            </a:r>
            <a:endParaRPr lang="en-US" sz="2200" dirty="0"/>
          </a:p>
        </p:txBody>
      </p:sp>
      <p:graphicFrame>
        <p:nvGraphicFramePr>
          <p:cNvPr id="7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7040880"/>
              </a:tblGrid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A2A0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Документ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A93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A2A0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важно для классного руководителя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A93B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5670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273-ФЗ «Об образовании в РФ», ст. 44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Права и обязанности родителей: взаимодействие со школой, участие в управлении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DC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5670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273-ФЗ, ст. 30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Локальные акты школы; учёт мнения советов родителей при их принятии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5670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152-ФЗ «О персональных данных»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 оглашайте данные детей; для записи и фото нужно согласие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DC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5670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149-ФЗ «Об информации…»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Защита информации при онлайн-встречах и в чатах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5670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Устав и положение о родительском собрании школы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Порядок созыва, кворум, ведение протокола — по документам вашей школы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DC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5670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План воспитательной работы школы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355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Сроки собраний и темы согласуйте с заместителем директора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Сноска"/>
          <p:cNvSpPr txBox="1"/>
          <p:nvPr/>
        </p:nvSpPr>
        <p:spPr>
          <a:xfrm>
            <a:off x="548640" y="614476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2799A"/>
                </a:solidFill>
              </a:rPr>
              <a:t>Номера статей и дат нормативных актов проверьте по актуальной редакции («КонсультантПлюс», «Гарант») перед использованием.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2799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556"/>
                </a:solidFill>
              </a:rPr>
              <a:t>Итоги: чек-лист собрания</a:t>
            </a:r>
            <a:endParaRPr lang="en-US" sz="2800" dirty="0"/>
          </a:p>
        </p:txBody>
      </p:sp>
      <p:sp>
        <p:nvSpPr>
          <p:cNvPr id="3" name="Text 2"/>
          <p:cNvSpPr/>
          <p:nvPr>
            <p:ph idx="104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2799A"/>
                </a:solidFill>
              </a:rPr>
              <a:t>Что проверить перед началом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rgbClr val="2F7FE8"/>
          </a:solidFill>
          <a:ln w="12700">
            <a:solidFill>
              <a:srgbClr val="2F7FE8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07</a:t>
            </a:r>
            <a:endParaRPr lang="en-US" sz="2200" dirty="0"/>
          </a:p>
        </p:txBody>
      </p:sp>
      <p:sp>
        <p:nvSpPr>
          <p:cNvPr id="6" name="До собрания (фон)"/>
          <p:cNvSpPr/>
          <p:nvPr/>
        </p:nvSpPr>
        <p:spPr>
          <a:xfrm>
            <a:off x="548640" y="1600200"/>
            <a:ext cx="3535680" cy="3931920"/>
          </a:xfrm>
          <a:prstGeom prst="roundRect">
            <a:avLst>
              <a:gd name="adj" fmla="val 4138"/>
            </a:avLst>
          </a:prstGeom>
          <a:solidFill>
            <a:srgbClr val="E6F0FD"/>
          </a:solidFill>
          <a:ln w="12700">
            <a:solidFill>
              <a:srgbClr val="E6F0FD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7" name="До собрания (заголовок)"/>
          <p:cNvSpPr txBox="1"/>
          <p:nvPr/>
        </p:nvSpPr>
        <p:spPr>
          <a:xfrm>
            <a:off x="777240" y="1737360"/>
            <a:ext cx="307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F5FB8"/>
                </a:solidFill>
              </a:rPr>
              <a:t>До собрания</a:t>
            </a:r>
            <a:endParaRPr lang="en-US" sz="2200" dirty="0"/>
          </a:p>
        </p:txBody>
      </p:sp>
      <p:sp>
        <p:nvSpPr>
          <p:cNvPr id="8" name="До собрания (текст)"/>
          <p:cNvSpPr txBox="1"/>
          <p:nvPr/>
        </p:nvSpPr>
        <p:spPr>
          <a:xfrm>
            <a:off x="777240" y="2267712"/>
            <a:ext cx="307848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1E3556"/>
                </a:solidFill>
              </a:rPr>
              <a:t>Приглашение и повестка отправлены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1E3556"/>
                </a:solidFill>
              </a:rPr>
              <a:t>Выбран формат, проверена связь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1E3556"/>
                </a:solidFill>
              </a:rPr>
              <a:t>Справка по классу готова</a:t>
            </a:r>
            <a:endParaRPr lang="en-US" sz="2000" dirty="0"/>
          </a:p>
        </p:txBody>
      </p:sp>
      <p:sp>
        <p:nvSpPr>
          <p:cNvPr id="9" name="Во время (фон)"/>
          <p:cNvSpPr/>
          <p:nvPr/>
        </p:nvSpPr>
        <p:spPr>
          <a:xfrm>
            <a:off x="4312920" y="1600200"/>
            <a:ext cx="3535680" cy="3931920"/>
          </a:xfrm>
          <a:prstGeom prst="roundRect">
            <a:avLst>
              <a:gd name="adj" fmla="val 4138"/>
            </a:avLst>
          </a:prstGeom>
          <a:solidFill>
            <a:srgbClr val="E2F5F8"/>
          </a:solidFill>
          <a:ln w="12700">
            <a:solidFill>
              <a:srgbClr val="E2F5F8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10" name="Во время (заголовок)"/>
          <p:cNvSpPr txBox="1"/>
          <p:nvPr/>
        </p:nvSpPr>
        <p:spPr>
          <a:xfrm>
            <a:off x="4541520" y="1737360"/>
            <a:ext cx="307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E7C8C"/>
                </a:solidFill>
              </a:rPr>
              <a:t>Во время</a:t>
            </a:r>
            <a:endParaRPr lang="en-US" sz="2200" dirty="0"/>
          </a:p>
        </p:txBody>
      </p:sp>
      <p:sp>
        <p:nvSpPr>
          <p:cNvPr id="11" name="Во время (текст)"/>
          <p:cNvSpPr txBox="1"/>
          <p:nvPr/>
        </p:nvSpPr>
        <p:spPr>
          <a:xfrm>
            <a:off x="4541520" y="2267712"/>
            <a:ext cx="307848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1E3556"/>
                </a:solidFill>
              </a:rPr>
              <a:t>Регламент объявлен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1E3556"/>
                </a:solidFill>
              </a:rPr>
              <a:t>Ведётся протокол и лист регистрации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1E3556"/>
                </a:solidFill>
              </a:rPr>
              <a:t>Личные истории переводим в беседы</a:t>
            </a:r>
            <a:endParaRPr lang="en-US" sz="2000" dirty="0"/>
          </a:p>
        </p:txBody>
      </p:sp>
      <p:sp>
        <p:nvSpPr>
          <p:cNvPr id="12" name="После (фон)"/>
          <p:cNvSpPr/>
          <p:nvPr/>
        </p:nvSpPr>
        <p:spPr>
          <a:xfrm>
            <a:off x="8077200" y="1600200"/>
            <a:ext cx="3535680" cy="3931920"/>
          </a:xfrm>
          <a:prstGeom prst="roundRect">
            <a:avLst>
              <a:gd name="adj" fmla="val 4138"/>
            </a:avLst>
          </a:prstGeom>
          <a:solidFill>
            <a:srgbClr val="E4F5EC"/>
          </a:solidFill>
          <a:ln w="12700">
            <a:solidFill>
              <a:srgbClr val="E4F5EC"/>
            </a:solidFill>
            <a:prstDash val="solid"/>
          </a:ln>
          <a:effectLst>
            <a:outerShdw sx="100000" sy="100000" kx="0" ky="0" algn="bl" rotWithShape="0" blurRad="76200" dist="38100" dir="5400000">
              <a:srgbClr val="B9CFEA">
                <a:alpha val="50000"/>
              </a:srgbClr>
            </a:outerShdw>
          </a:effectLst>
        </p:spPr>
      </p:sp>
      <p:sp>
        <p:nvSpPr>
          <p:cNvPr id="13" name="После (заголовок)"/>
          <p:cNvSpPr txBox="1"/>
          <p:nvPr/>
        </p:nvSpPr>
        <p:spPr>
          <a:xfrm>
            <a:off x="8305800" y="1737360"/>
            <a:ext cx="307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7F53"/>
                </a:solidFill>
              </a:rPr>
              <a:t>После</a:t>
            </a:r>
            <a:endParaRPr lang="en-US" sz="2200" dirty="0"/>
          </a:p>
        </p:txBody>
      </p:sp>
      <p:sp>
        <p:nvSpPr>
          <p:cNvPr id="14" name="После (текст)"/>
          <p:cNvSpPr txBox="1"/>
          <p:nvPr/>
        </p:nvSpPr>
        <p:spPr>
          <a:xfrm>
            <a:off x="8305800" y="2267712"/>
            <a:ext cx="307848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1E3556"/>
                </a:solidFill>
              </a:rPr>
              <a:t>Итоги отправлены в чат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1E3556"/>
                </a:solidFill>
              </a:rPr>
              <a:t>Решения записаны и назначены сроки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1E3556"/>
                </a:solidFill>
              </a:rPr>
              <a:t>Протокол сдан</a:t>
            </a:r>
            <a:endParaRPr lang="en-US" sz="2000" dirty="0"/>
          </a:p>
        </p:txBody>
      </p:sp>
      <p:sp>
        <p:nvSpPr>
          <p:cNvPr id="15" name="Вывод (фон)"/>
          <p:cNvSpPr/>
          <p:nvPr/>
        </p:nvSpPr>
        <p:spPr>
          <a:xfrm>
            <a:off x="548640" y="5623560"/>
            <a:ext cx="11064240" cy="603504"/>
          </a:xfrm>
          <a:prstGeom prst="roundRect">
            <a:avLst>
              <a:gd name="adj" fmla="val 21212"/>
            </a:avLst>
          </a:prstGeom>
          <a:solidFill>
            <a:srgbClr val="FFF3DC"/>
          </a:solidFill>
          <a:ln w="15875">
            <a:solidFill>
              <a:srgbClr val="F2A93B"/>
            </a:solidFill>
            <a:prstDash val="solid"/>
          </a:ln>
        </p:spPr>
      </p:sp>
      <p:sp>
        <p:nvSpPr>
          <p:cNvPr id="16" name="Вывод (значок)"/>
          <p:cNvSpPr/>
          <p:nvPr/>
        </p:nvSpPr>
        <p:spPr>
          <a:xfrm>
            <a:off x="731520" y="5724144"/>
            <a:ext cx="402336" cy="402336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17" name="Вывод (знак)"/>
          <p:cNvSpPr txBox="1"/>
          <p:nvPr/>
        </p:nvSpPr>
        <p:spPr>
          <a:xfrm>
            <a:off x="73152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A2A0A"/>
                </a:solidFill>
              </a:rPr>
              <a:t>!</a:t>
            </a:r>
            <a:endParaRPr lang="en-US" sz="1800" dirty="0"/>
          </a:p>
        </p:txBody>
      </p:sp>
      <p:sp>
        <p:nvSpPr>
          <p:cNvPr id="18" name="Вывод (текст)"/>
          <p:cNvSpPr txBox="1"/>
          <p:nvPr/>
        </p:nvSpPr>
        <p:spPr>
          <a:xfrm>
            <a:off x="1325880" y="562356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3556"/>
                </a:solidFill>
              </a:rPr>
              <a:t>Совет: в гибридном формате назначьте помощника, который читает вопросы из чата.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2799A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Небесный">
  <a:themeElements>
    <a:clrScheme name="Небесный">
      <a:dk1>
        <a:srgbClr val="1E3556"/>
      </a:dk1>
      <a:lt1>
        <a:srgbClr val="FFFFFF"/>
      </a:lt1>
      <a:dk2>
        <a:srgbClr val="1F5FB8"/>
      </a:dk2>
      <a:lt2>
        <a:srgbClr val="F3F8FE"/>
      </a:lt2>
      <a:accent1>
        <a:srgbClr val="2F7FE8"/>
      </a:accent1>
      <a:accent2>
        <a:srgbClr val="14A0B3"/>
      </a:accent2>
      <a:accent3>
        <a:srgbClr val="38A56E"/>
      </a:accent3>
      <a:accent4>
        <a:srgbClr val="F2A93B"/>
      </a:accent4>
      <a:accent5>
        <a:srgbClr val="1F5FB8"/>
      </a:accent5>
      <a:accent6>
        <a:srgbClr val="0E7C8C"/>
      </a:accent6>
      <a:hlink>
        <a:srgbClr val="1F5FB8"/>
      </a:hlink>
      <a:folHlink>
        <a:srgbClr val="0E7C8C"/>
      </a:folHlink>
    </a:clrScheme>
    <a:fontScheme name="Небесный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Родительское собрание после каникул</dc:title>
  <dc:subject>PptxGenJS Presentation</dc:subject>
  <dc:creator>Классный руководитель</dc:creator>
  <cp:lastModifiedBy>Классный руководитель</cp:lastModifiedBy>
  <cp:revision>1</cp:revision>
  <dcterms:created xsi:type="dcterms:W3CDTF">2026-11-04T11:04:32Z</dcterms:created>
  <dcterms:modified xsi:type="dcterms:W3CDTF">2026-11-04T11:04:32Z</dcterms:modified>
</cp:coreProperties>
</file>