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Презентация: как провести короткий опрос родителей и использовать результаты.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Опрос добровольный. Если форма анонимная, не пытайтесь вычислять авторов.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«что получается хорошо» снижает напряжение: родители видят, что опрос не только про жалобы.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Один вопрос — одна мысль. Обязательные поля не ставьте.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правило: родители видят, что после опроса что-то меняется.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Анонимные опросы проще с точки зрения персональных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делайте из опроса «рейтинг учителей»: это инструмент диалога.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ADF9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F0785A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ADF9C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448"/>
                </a:solidFill>
              </a:rPr>
              <a:t>Работа с родителями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4A3410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4A341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5/_img5/art_s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228600"/>
            <a:ext cx="4114800" cy="42611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F0785A"/>
          </a:solidFill>
          <a:ln w="12700">
            <a:solidFill>
              <a:srgbClr val="F0785A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РАБОТА С РОДИТЕЛЯМИ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4A3410"/>
                </a:solidFill>
              </a:rPr>
              <a:t>Опрос родителей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583680" cy="1554480"/>
          </a:xfrm>
          <a:prstGeom prst="roundRect">
            <a:avLst>
              <a:gd name="adj" fmla="val 18824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6" name="Подтема (текст)"/>
          <p:cNvSpPr txBox="1"/>
          <p:nvPr/>
        </p:nvSpPr>
        <p:spPr>
          <a:xfrm>
            <a:off x="1143000" y="274320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6700"/>
                </a:solidFill>
              </a:rPr>
              <a:t>Что не устраивает и чем родители могут помочь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Методическая часть: зачем опрашивать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Опрос как инструмент диалога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2B33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6700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Показатель 5–8 минут (фон)"/>
          <p:cNvSpPr/>
          <p:nvPr/>
        </p:nvSpPr>
        <p:spPr>
          <a:xfrm>
            <a:off x="54864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F0785A"/>
            </a:solidFill>
            <a:prstDash val="solid"/>
          </a:ln>
        </p:spPr>
      </p:sp>
      <p:sp>
        <p:nvSpPr>
          <p:cNvPr id="7" name="Показатель 5–8 минут"/>
          <p:cNvSpPr txBox="1"/>
          <p:nvPr/>
        </p:nvSpPr>
        <p:spPr>
          <a:xfrm>
            <a:off x="68580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84727"/>
                </a:solidFill>
              </a:rPr>
              <a:t>5–8 минут</a:t>
            </a:r>
            <a:endParaRPr lang="en-US" sz="3800" dirty="0"/>
          </a:p>
        </p:txBody>
      </p:sp>
      <p:sp>
        <p:nvSpPr>
          <p:cNvPr id="8" name="Показатель 5–8 минут (подпись)"/>
          <p:cNvSpPr txBox="1"/>
          <p:nvPr/>
        </p:nvSpPr>
        <p:spPr>
          <a:xfrm>
            <a:off x="73152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на заполнение: длинную анкету родители не дописывают</a:t>
            </a:r>
            <a:endParaRPr lang="en-US" sz="1500" dirty="0"/>
          </a:p>
        </p:txBody>
      </p:sp>
      <p:sp>
        <p:nvSpPr>
          <p:cNvPr id="9" name="Показатель 8–10 вопросов (фон)"/>
          <p:cNvSpPr/>
          <p:nvPr/>
        </p:nvSpPr>
        <p:spPr>
          <a:xfrm>
            <a:off x="431292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F2B33D"/>
            </a:solidFill>
            <a:prstDash val="solid"/>
          </a:ln>
        </p:spPr>
      </p:sp>
      <p:sp>
        <p:nvSpPr>
          <p:cNvPr id="10" name="Показатель 8–10 вопросов"/>
          <p:cNvSpPr txBox="1"/>
          <p:nvPr/>
        </p:nvSpPr>
        <p:spPr>
          <a:xfrm>
            <a:off x="445008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A6700"/>
                </a:solidFill>
              </a:rPr>
              <a:t>8–10 вопросов</a:t>
            </a:r>
            <a:endParaRPr lang="en-US" sz="3800" dirty="0"/>
          </a:p>
        </p:txBody>
      </p:sp>
      <p:sp>
        <p:nvSpPr>
          <p:cNvPr id="11" name="Показатель 8–10 вопросов (подпись)"/>
          <p:cNvSpPr txBox="1"/>
          <p:nvPr/>
        </p:nvSpPr>
        <p:spPr>
          <a:xfrm>
            <a:off x="449580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достаточно, чтобы увидеть картину класса</a:t>
            </a:r>
            <a:endParaRPr lang="en-US" sz="1500" dirty="0"/>
          </a:p>
        </p:txBody>
      </p:sp>
      <p:sp>
        <p:nvSpPr>
          <p:cNvPr id="12" name="Показатель 1 неделя (фон)"/>
          <p:cNvSpPr/>
          <p:nvPr/>
        </p:nvSpPr>
        <p:spPr>
          <a:xfrm>
            <a:off x="807720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66B84F"/>
            </a:solidFill>
            <a:prstDash val="solid"/>
          </a:ln>
        </p:spPr>
      </p:sp>
      <p:sp>
        <p:nvSpPr>
          <p:cNvPr id="13" name="Показатель 1 неделя"/>
          <p:cNvSpPr txBox="1"/>
          <p:nvPr/>
        </p:nvSpPr>
        <p:spPr>
          <a:xfrm>
            <a:off x="821436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3E7A2D"/>
                </a:solidFill>
              </a:rPr>
              <a:t>1 неделя</a:t>
            </a:r>
            <a:endParaRPr lang="en-US" sz="3800" dirty="0"/>
          </a:p>
        </p:txBody>
      </p:sp>
      <p:sp>
        <p:nvSpPr>
          <p:cNvPr id="14" name="Показатель 1 неделя (подпись)"/>
          <p:cNvSpPr txBox="1"/>
          <p:nvPr/>
        </p:nvSpPr>
        <p:spPr>
          <a:xfrm>
            <a:off x="826008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срок сбора ответов и ещё неделя на разбор и ответ</a:t>
            </a:r>
            <a:endParaRPr lang="en-US" sz="1500" dirty="0"/>
          </a:p>
        </p:txBody>
      </p:sp>
      <p:sp>
        <p:nvSpPr>
          <p:cNvPr id="15" name="Что даёт опрос (фон)"/>
          <p:cNvSpPr/>
          <p:nvPr/>
        </p:nvSpPr>
        <p:spPr>
          <a:xfrm>
            <a:off x="548640" y="3611880"/>
            <a:ext cx="5417820" cy="2651760"/>
          </a:xfrm>
          <a:prstGeom prst="roundRect">
            <a:avLst>
              <a:gd name="adj" fmla="val 11034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6" name="Что даёт опрос (заголовок)"/>
          <p:cNvSpPr txBox="1"/>
          <p:nvPr/>
        </p:nvSpPr>
        <p:spPr>
          <a:xfrm>
            <a:off x="822960" y="3749040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6700"/>
                </a:solidFill>
              </a:rPr>
              <a:t>Что даёт опрос</a:t>
            </a:r>
            <a:endParaRPr lang="en-US" sz="2000" dirty="0"/>
          </a:p>
        </p:txBody>
      </p:sp>
      <p:sp>
        <p:nvSpPr>
          <p:cNvPr id="17" name="Что даёт опрос (текст)"/>
          <p:cNvSpPr txBox="1"/>
          <p:nvPr/>
        </p:nvSpPr>
        <p:spPr>
          <a:xfrm>
            <a:off x="822960" y="4279392"/>
            <a:ext cx="48691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Видно, что тревожит родителей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Появляются готовые помощники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Меньше конфликтов «в чате»</a:t>
            </a:r>
            <a:endParaRPr lang="en-US" sz="1900" dirty="0"/>
          </a:p>
        </p:txBody>
      </p:sp>
      <p:sp>
        <p:nvSpPr>
          <p:cNvPr id="18" name="Чего избегать (фон)"/>
          <p:cNvSpPr/>
          <p:nvPr/>
        </p:nvSpPr>
        <p:spPr>
          <a:xfrm>
            <a:off x="6195060" y="3611880"/>
            <a:ext cx="5417820" cy="2651760"/>
          </a:xfrm>
          <a:prstGeom prst="roundRect">
            <a:avLst>
              <a:gd name="adj" fmla="val 11034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9" name="Чего избегать (заголовок)"/>
          <p:cNvSpPr txBox="1"/>
          <p:nvPr/>
        </p:nvSpPr>
        <p:spPr>
          <a:xfrm>
            <a:off x="6469380" y="3749040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E7A2D"/>
                </a:solidFill>
              </a:rPr>
              <a:t>Чего избегать</a:t>
            </a:r>
            <a:endParaRPr lang="en-US" sz="2000" dirty="0"/>
          </a:p>
        </p:txBody>
      </p:sp>
      <p:sp>
        <p:nvSpPr>
          <p:cNvPr id="20" name="Чего избегать (текст)"/>
          <p:cNvSpPr txBox="1"/>
          <p:nvPr/>
        </p:nvSpPr>
        <p:spPr>
          <a:xfrm>
            <a:off x="6469380" y="4279392"/>
            <a:ext cx="48691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Вопросов про личную жизнь семьи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Обязательных ответов и подсчёта «кто не сдал»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Обвинений в адрес родителей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Методическая часть: блоки анкеты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Четыре смысловых блока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2B33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6700"/>
                </a:solidFill>
              </a:rPr>
              <a:t>03</a:t>
            </a:r>
            <a:endParaRPr lang="en-US" sz="2200" dirty="0"/>
          </a:p>
        </p:txBody>
      </p:sp>
      <p:sp>
        <p:nvSpPr>
          <p:cNvPr id="6" name="Что не устраивает (фон)"/>
          <p:cNvSpPr/>
          <p:nvPr/>
        </p:nvSpPr>
        <p:spPr>
          <a:xfrm>
            <a:off x="548640" y="1600200"/>
            <a:ext cx="5417820" cy="2217420"/>
          </a:xfrm>
          <a:prstGeom prst="roundRect">
            <a:avLst>
              <a:gd name="adj" fmla="val 13196"/>
            </a:avLst>
          </a:prstGeom>
          <a:solidFill>
            <a:srgbClr val="FFEAE3"/>
          </a:solidFill>
          <a:ln w="12700">
            <a:solidFill>
              <a:srgbClr val="FFEAE3"/>
            </a:solidFill>
            <a:prstDash val="solid"/>
          </a:ln>
        </p:spPr>
      </p:sp>
      <p:sp>
        <p:nvSpPr>
          <p:cNvPr id="7" name="Номер 1"/>
          <p:cNvSpPr/>
          <p:nvPr/>
        </p:nvSpPr>
        <p:spPr>
          <a:xfrm>
            <a:off x="777240" y="1783080"/>
            <a:ext cx="566928" cy="566928"/>
          </a:xfrm>
          <a:prstGeom prst="ellipse">
            <a:avLst/>
          </a:prstGeom>
          <a:solidFill>
            <a:srgbClr val="F0785A"/>
          </a:solidFill>
          <a:ln w="12700">
            <a:solidFill>
              <a:srgbClr val="F0785A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7724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Что не устраивает (заголовок)"/>
          <p:cNvSpPr txBox="1"/>
          <p:nvPr/>
        </p:nvSpPr>
        <p:spPr>
          <a:xfrm>
            <a:off x="1508760" y="1737360"/>
            <a:ext cx="41833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84727"/>
                </a:solidFill>
              </a:rPr>
              <a:t>Что не устраивает</a:t>
            </a:r>
            <a:endParaRPr lang="en-US" sz="1700" dirty="0"/>
          </a:p>
        </p:txBody>
      </p:sp>
      <p:sp>
        <p:nvSpPr>
          <p:cNvPr id="10" name="Что не устраивает (текст)"/>
          <p:cNvSpPr txBox="1"/>
          <p:nvPr/>
        </p:nvSpPr>
        <p:spPr>
          <a:xfrm>
            <a:off x="1508760" y="2267712"/>
            <a:ext cx="418338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Учёба, нагрузка, расписание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Безопасность и питание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Общение со школой</a:t>
            </a:r>
            <a:endParaRPr lang="en-US" sz="1900" dirty="0"/>
          </a:p>
        </p:txBody>
      </p:sp>
      <p:sp>
        <p:nvSpPr>
          <p:cNvPr id="11" name="Чем могу помочь (фон)"/>
          <p:cNvSpPr/>
          <p:nvPr/>
        </p:nvSpPr>
        <p:spPr>
          <a:xfrm>
            <a:off x="6195060" y="1600200"/>
            <a:ext cx="5417820" cy="2217420"/>
          </a:xfrm>
          <a:prstGeom prst="roundRect">
            <a:avLst>
              <a:gd name="adj" fmla="val 13196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2" name="Номер 2"/>
          <p:cNvSpPr/>
          <p:nvPr/>
        </p:nvSpPr>
        <p:spPr>
          <a:xfrm>
            <a:off x="6423660" y="1783080"/>
            <a:ext cx="566928" cy="566928"/>
          </a:xfrm>
          <a:prstGeom prst="ellipse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642366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A00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Чем могу помочь (заголовок)"/>
          <p:cNvSpPr txBox="1"/>
          <p:nvPr/>
        </p:nvSpPr>
        <p:spPr>
          <a:xfrm>
            <a:off x="7155180" y="1737360"/>
            <a:ext cx="41833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A6700"/>
                </a:solidFill>
              </a:rPr>
              <a:t>Чем могу помочь</a:t>
            </a:r>
            <a:endParaRPr lang="en-US" sz="1700" dirty="0"/>
          </a:p>
        </p:txBody>
      </p:sp>
      <p:sp>
        <p:nvSpPr>
          <p:cNvPr id="15" name="Чем могу помочь (текст)"/>
          <p:cNvSpPr txBox="1"/>
          <p:nvPr/>
        </p:nvSpPr>
        <p:spPr>
          <a:xfrm>
            <a:off x="7155180" y="2267712"/>
            <a:ext cx="418338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Экскурсии, мероприятия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Профессия, мастер-класс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Ремонт, оформление класса</a:t>
            </a:r>
            <a:endParaRPr lang="en-US" sz="1900" dirty="0"/>
          </a:p>
        </p:txBody>
      </p:sp>
      <p:sp>
        <p:nvSpPr>
          <p:cNvPr id="16" name="Как удобнее общаться (фон)"/>
          <p:cNvSpPr/>
          <p:nvPr/>
        </p:nvSpPr>
        <p:spPr>
          <a:xfrm>
            <a:off x="548640" y="4046220"/>
            <a:ext cx="5417820" cy="2217420"/>
          </a:xfrm>
          <a:prstGeom prst="roundRect">
            <a:avLst>
              <a:gd name="adj" fmla="val 13196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7" name="Номер 3"/>
          <p:cNvSpPr/>
          <p:nvPr/>
        </p:nvSpPr>
        <p:spPr>
          <a:xfrm>
            <a:off x="777240" y="4229100"/>
            <a:ext cx="566928" cy="566928"/>
          </a:xfrm>
          <a:prstGeom prst="ellipse">
            <a:avLst/>
          </a:prstGeom>
          <a:solidFill>
            <a:srgbClr val="66B84F"/>
          </a:solidFill>
          <a:ln w="12700">
            <a:solidFill>
              <a:srgbClr val="66B84F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7724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Как удобнее общаться (заголовок)"/>
          <p:cNvSpPr txBox="1"/>
          <p:nvPr/>
        </p:nvSpPr>
        <p:spPr>
          <a:xfrm>
            <a:off x="1508760" y="4183380"/>
            <a:ext cx="41833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E7A2D"/>
                </a:solidFill>
              </a:rPr>
              <a:t>Как удобнее общаться</a:t>
            </a:r>
            <a:endParaRPr lang="en-US" sz="1700" dirty="0"/>
          </a:p>
        </p:txBody>
      </p:sp>
      <p:sp>
        <p:nvSpPr>
          <p:cNvPr id="20" name="Как удобнее общаться (текст)"/>
          <p:cNvSpPr txBox="1"/>
          <p:nvPr/>
        </p:nvSpPr>
        <p:spPr>
          <a:xfrm>
            <a:off x="1508760" y="4713732"/>
            <a:ext cx="418338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Мессенджер, звонок, встреча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Удобное время для связи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Частота информирования</a:t>
            </a:r>
            <a:endParaRPr lang="en-US" sz="1900" dirty="0"/>
          </a:p>
        </p:txBody>
      </p:sp>
      <p:sp>
        <p:nvSpPr>
          <p:cNvPr id="21" name="Что получается хорошо (фон)"/>
          <p:cNvSpPr/>
          <p:nvPr/>
        </p:nvSpPr>
        <p:spPr>
          <a:xfrm>
            <a:off x="6195060" y="4046220"/>
            <a:ext cx="5417820" cy="2217420"/>
          </a:xfrm>
          <a:prstGeom prst="roundRect">
            <a:avLst>
              <a:gd name="adj" fmla="val 13196"/>
            </a:avLst>
          </a:prstGeom>
          <a:solidFill>
            <a:srgbClr val="DFF3F7"/>
          </a:solidFill>
          <a:ln w="12700">
            <a:solidFill>
              <a:srgbClr val="DFF3F7"/>
            </a:solidFill>
            <a:prstDash val="solid"/>
          </a:ln>
        </p:spPr>
      </p:sp>
      <p:sp>
        <p:nvSpPr>
          <p:cNvPr id="22" name="Номер 4"/>
          <p:cNvSpPr/>
          <p:nvPr/>
        </p:nvSpPr>
        <p:spPr>
          <a:xfrm>
            <a:off x="6423660" y="4229100"/>
            <a:ext cx="566928" cy="566928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642366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Что получается хорошо (заголовок)"/>
          <p:cNvSpPr txBox="1"/>
          <p:nvPr/>
        </p:nvSpPr>
        <p:spPr>
          <a:xfrm>
            <a:off x="7155180" y="4183380"/>
            <a:ext cx="41833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7B8E"/>
                </a:solidFill>
              </a:rPr>
              <a:t>Что получается хорошо</a:t>
            </a:r>
            <a:endParaRPr lang="en-US" sz="1700" dirty="0"/>
          </a:p>
        </p:txBody>
      </p:sp>
      <p:sp>
        <p:nvSpPr>
          <p:cNvPr id="25" name="Что получается хорошо (текст)"/>
          <p:cNvSpPr txBox="1"/>
          <p:nvPr/>
        </p:nvSpPr>
        <p:spPr>
          <a:xfrm>
            <a:off x="7155180" y="4713732"/>
            <a:ext cx="418338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Что нравится в классе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Что стоит сохранить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Благодарности педагогам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Методическая часть: как задавать вопросы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Нейтрально, конкретно, по одному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6B84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E7A2D"/>
                </a:solidFill>
              </a:rPr>
              <a:t>04</a:t>
            </a:r>
            <a:endParaRPr lang="en-US" sz="2200" dirty="0"/>
          </a:p>
        </p:txBody>
      </p:sp>
      <p:graphicFrame>
        <p:nvGraphicFramePr>
          <p:cNvPr id="5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3749040"/>
                <a:gridCol w="356616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Неудачная формулировка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Удачная формулировка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ответа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Почему вы недовольны учителями?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 организации учёбы вас беспокоит?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Список + «другое»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 поможете классу?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чём вы могли бы помочь классу 1–2 раза в год?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Выбор нескольких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Вам всё нравится?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Оцените по шкале 1–5, насколько понятна информация от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Шкала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Укажите, кто ваш ребёнок и чем он болен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Вопросы о здоровье и семье не задаём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используется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От анкеты до ответа родителям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0785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4727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943600"/>
                <a:gridCol w="18288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8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8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8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785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Согласовать анкету и способ сбора с администрацией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7–10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Составить 8–10 вопросов в 4 блоках, проверить на 2–3 родителях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Анкета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ссылку или бланки, объяснить цель и сроки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начало недели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Опрос запущен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Свести ответы в таблицу, выделить 3–5 главных тем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через неделю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Показать итоги на собрании или в чате и назвать меры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течение 10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Обратная связь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847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Записать помощников и договориться о конкретных делах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опроса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Список помощи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Что учесть при опросе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DB1C6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B8E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04088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Собирайте минимум данных; при ФИО и контактах нужно согласие на обработку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вправе участвовать в управлении школой и вносить предложения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45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Рассмотрение обращений родителей и урегулирование разногласий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59-ФЗ «О порядке рассмотрения обращений граждан»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Письменные обращения родителей рассматриваются в установленные сроки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Положение об опросах и анкетировании в школе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Если есть — согласуйте форму; если нет — уточните у администрации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Решение об используемой платформе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Используйте разрешённые школой сервисы и мессенджеры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448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Итоги: как использовать результаты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Три шага после опроса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2B33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6700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Показать (фон)"/>
          <p:cNvSpPr/>
          <p:nvPr/>
        </p:nvSpPr>
        <p:spPr>
          <a:xfrm>
            <a:off x="54864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FFEAE3"/>
          </a:solidFill>
          <a:ln w="12700">
            <a:solidFill>
              <a:srgbClr val="FFEAE3"/>
            </a:solidFill>
            <a:prstDash val="solid"/>
          </a:ln>
        </p:spPr>
      </p:sp>
      <p:sp>
        <p:nvSpPr>
          <p:cNvPr id="7" name="Показать (заголовок)"/>
          <p:cNvSpPr txBox="1"/>
          <p:nvPr/>
        </p:nvSpPr>
        <p:spPr>
          <a:xfrm>
            <a:off x="82296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4727"/>
                </a:solidFill>
              </a:rPr>
              <a:t>Показать</a:t>
            </a:r>
            <a:endParaRPr lang="en-US" sz="2200" dirty="0"/>
          </a:p>
        </p:txBody>
      </p:sp>
      <p:sp>
        <p:nvSpPr>
          <p:cNvPr id="8" name="Показать (текст)"/>
          <p:cNvSpPr txBox="1"/>
          <p:nvPr/>
        </p:nvSpPr>
        <p:spPr>
          <a:xfrm>
            <a:off x="82296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Сказать «спасибо» всем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Назвать 3–5 тем без фамилий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Показать долю ответов</a:t>
            </a:r>
            <a:endParaRPr lang="en-US" sz="2000" dirty="0"/>
          </a:p>
        </p:txBody>
      </p:sp>
      <p:sp>
        <p:nvSpPr>
          <p:cNvPr id="9" name="Решить (фон)"/>
          <p:cNvSpPr/>
          <p:nvPr/>
        </p:nvSpPr>
        <p:spPr>
          <a:xfrm>
            <a:off x="431292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0" name="Решить (заголовок)"/>
          <p:cNvSpPr txBox="1"/>
          <p:nvPr/>
        </p:nvSpPr>
        <p:spPr>
          <a:xfrm>
            <a:off x="458724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A6700"/>
                </a:solidFill>
              </a:rPr>
              <a:t>Решить</a:t>
            </a:r>
            <a:endParaRPr lang="en-US" sz="2200" dirty="0"/>
          </a:p>
        </p:txBody>
      </p:sp>
      <p:sp>
        <p:nvSpPr>
          <p:cNvPr id="11" name="Решить (текст)"/>
          <p:cNvSpPr txBox="1"/>
          <p:nvPr/>
        </p:nvSpPr>
        <p:spPr>
          <a:xfrm>
            <a:off x="458724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Что исправим сами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Что передадим администрации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Что пока изменить нельзя — и почему</a:t>
            </a:r>
            <a:endParaRPr lang="en-US" sz="2000" dirty="0"/>
          </a:p>
        </p:txBody>
      </p:sp>
      <p:sp>
        <p:nvSpPr>
          <p:cNvPr id="12" name="Привлечь (фон)"/>
          <p:cNvSpPr/>
          <p:nvPr/>
        </p:nvSpPr>
        <p:spPr>
          <a:xfrm>
            <a:off x="807720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3" name="Привлечь (заголовок)"/>
          <p:cNvSpPr txBox="1"/>
          <p:nvPr/>
        </p:nvSpPr>
        <p:spPr>
          <a:xfrm>
            <a:off x="835152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E7A2D"/>
                </a:solidFill>
              </a:rPr>
              <a:t>Привлечь</a:t>
            </a:r>
            <a:endParaRPr lang="en-US" sz="2200" dirty="0"/>
          </a:p>
        </p:txBody>
      </p:sp>
      <p:sp>
        <p:nvSpPr>
          <p:cNvPr id="14" name="Привлечь (текст)"/>
          <p:cNvSpPr txBox="1"/>
          <p:nvPr/>
        </p:nvSpPr>
        <p:spPr>
          <a:xfrm>
            <a:off x="835152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Составить список помощников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Распределить небольшие дела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A3410"/>
                </a:solidFill>
              </a:rPr>
              <a:t>Поблагодарить публично</a:t>
            </a:r>
            <a:endParaRPr lang="en-US" sz="2000" dirty="0"/>
          </a:p>
        </p:txBody>
      </p:sp>
      <p:sp>
        <p:nvSpPr>
          <p:cNvPr id="15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45455"/>
            </a:avLst>
          </a:prstGeom>
          <a:solidFill>
            <a:srgbClr val="DFF3F7"/>
          </a:solidFill>
          <a:ln w="15875">
            <a:solidFill>
              <a:srgbClr val="3DB1C6"/>
            </a:solidFill>
            <a:prstDash val="solid"/>
          </a:ln>
        </p:spPr>
      </p:sp>
      <p:sp>
        <p:nvSpPr>
          <p:cNvPr id="16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17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8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410"/>
                </a:solidFill>
              </a:rPr>
              <a:t>Повторите короткий опрос в конце учебного года, чтобы сравнить результаты.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олнечный">
  <a:themeElements>
    <a:clrScheme name="Солнечный">
      <a:dk1>
        <a:srgbClr val="4A3410"/>
      </a:dk1>
      <a:lt1>
        <a:srgbClr val="FFFFFF"/>
      </a:lt1>
      <a:dk2>
        <a:srgbClr val="B84727"/>
      </a:dk2>
      <a:lt2>
        <a:srgbClr val="FFFCF2"/>
      </a:lt2>
      <a:accent1>
        <a:srgbClr val="F0785A"/>
      </a:accent1>
      <a:accent2>
        <a:srgbClr val="F2B33D"/>
      </a:accent2>
      <a:accent3>
        <a:srgbClr val="66B84F"/>
      </a:accent3>
      <a:accent4>
        <a:srgbClr val="3DB1C6"/>
      </a:accent4>
      <a:accent5>
        <a:srgbClr val="B84727"/>
      </a:accent5>
      <a:accent6>
        <a:srgbClr val="9A6700"/>
      </a:accent6>
      <a:hlink>
        <a:srgbClr val="B84727"/>
      </a:hlink>
      <a:folHlink>
        <a:srgbClr val="9A6700"/>
      </a:folHlink>
    </a:clrScheme>
    <a:fontScheme name="Солнеч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Опрос родителей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2026-11-04T11:04:32Z</dcterms:created>
  <dcterms:modified xsi:type="dcterms:W3CDTF">2026-11-04T11:04:32Z</dcterms:modified>
</cp:coreProperties>
</file>