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Презентация: как строить разговор и документировать общение в сложных ситуациях.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Задайте себе вопрос: «Мог бы сторонний наблюдатель это зафиксировать?»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используйте слова «всегда», «никогда», «вечно» — они звучат как обвинение.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 угрозах или оскорблениях сразу сообщите администрации и зафиксируйте ситуацию.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Записи хранятся по правилам школы и доступны ограниченному кругу лиц.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Вопросы привлечения к ответственности решает администрация, не классный руководитель.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Выгорание — профессиональный риск: договаривайтесь о границах и берегите себя.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COVER-image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07592"/>
            <a:ext cx="2194560" cy="64008"/>
          </a:xfrm>
          <a:prstGeom prst="rect">
            <a:avLst/>
          </a:prstGeom>
          <a:solidFill>
            <a:srgbClr val="F2C230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809B"/>
                </a:solidFill>
              </a:rPr>
              <a:t>Работа с родителями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23395D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6F809B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5/_img5/art_n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502920"/>
            <a:ext cx="4114800" cy="4700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914400" y="594360"/>
            <a:ext cx="4937760" cy="420624"/>
          </a:xfrm>
          <a:prstGeom prst="rect">
            <a:avLst>
              <a:gd name="adj" fmla="val 50000"/>
            </a:avLst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91440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2F00"/>
                </a:solidFill>
              </a:rPr>
              <a:t>РАБОТА С РОДИТЕЛЯМИ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91440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23395D"/>
                </a:solidFill>
              </a:rPr>
              <a:t>Работа с «трудными» родителями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914400" y="2743200"/>
            <a:ext cx="6400800" cy="155448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6" name="Подтема (полоса)"/>
          <p:cNvSpPr/>
          <p:nvPr/>
        </p:nvSpPr>
        <p:spPr>
          <a:xfrm>
            <a:off x="914400" y="2743200"/>
            <a:ext cx="6400800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7" name="Подтема (текст)"/>
          <p:cNvSpPr txBox="1"/>
          <p:nvPr/>
        </p:nvSpPr>
        <p:spPr>
          <a:xfrm>
            <a:off x="1325880" y="2871216"/>
            <a:ext cx="557784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3758"/>
                </a:solidFill>
              </a:rPr>
              <a:t>Фиксируем только факты, не оценки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Методическая часть: факт и оценка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Главное различие в профессиональном общении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DE9EE"/>
          </a:solidFill>
          <a:ln w="31750">
            <a:solidFill>
              <a:srgbClr val="E0607E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758"/>
                </a:solidFill>
              </a:rPr>
              <a:t>02</a:t>
            </a:r>
            <a:endParaRPr lang="en-US" sz="2000" dirty="0"/>
          </a:p>
        </p:txBody>
      </p:sp>
      <p:sp>
        <p:nvSpPr>
          <p:cNvPr id="6" name="Факт (фон)"/>
          <p:cNvSpPr/>
          <p:nvPr/>
        </p:nvSpPr>
        <p:spPr>
          <a:xfrm>
            <a:off x="914400" y="1600200"/>
            <a:ext cx="52120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7" name="Факт (полоса)"/>
          <p:cNvSpPr/>
          <p:nvPr/>
        </p:nvSpPr>
        <p:spPr>
          <a:xfrm>
            <a:off x="914400" y="1600200"/>
            <a:ext cx="5212080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8" name="Факт (заголовок)"/>
          <p:cNvSpPr txBox="1"/>
          <p:nvPr/>
        </p:nvSpPr>
        <p:spPr>
          <a:xfrm>
            <a:off x="1143000" y="186537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3758"/>
                </a:solidFill>
              </a:rPr>
              <a:t>Факт</a:t>
            </a:r>
            <a:endParaRPr lang="en-US" sz="2200" dirty="0"/>
          </a:p>
        </p:txBody>
      </p:sp>
      <p:sp>
        <p:nvSpPr>
          <p:cNvPr id="9" name="Факт (текст)"/>
          <p:cNvSpPr txBox="1"/>
          <p:nvPr/>
        </p:nvSpPr>
        <p:spPr>
          <a:xfrm>
            <a:off x="1143000" y="2487168"/>
            <a:ext cx="4754880" cy="2935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3395D"/>
                </a:solidFill>
              </a:rPr>
              <a:t>Можно проверить и подтвердить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3395D"/>
                </a:solidFill>
              </a:rPr>
              <a:t>«Сергей не сдал 3 домашних работы с 7 по 14 октября»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3395D"/>
                </a:solidFill>
              </a:rPr>
              <a:t>«Вы не пришли на собрание 28 октября»</a:t>
            </a:r>
            <a:endParaRPr lang="en-US" sz="2100" dirty="0"/>
          </a:p>
        </p:txBody>
      </p:sp>
      <p:sp>
        <p:nvSpPr>
          <p:cNvPr id="10" name="Оценка (фон)"/>
          <p:cNvSpPr/>
          <p:nvPr/>
        </p:nvSpPr>
        <p:spPr>
          <a:xfrm>
            <a:off x="6400800" y="1600200"/>
            <a:ext cx="52120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2E9E7A"/>
            </a:solidFill>
            <a:prstDash val="solid"/>
          </a:ln>
        </p:spPr>
      </p:sp>
      <p:sp>
        <p:nvSpPr>
          <p:cNvPr id="11" name="Оценка (полоса)"/>
          <p:cNvSpPr/>
          <p:nvPr/>
        </p:nvSpPr>
        <p:spPr>
          <a:xfrm>
            <a:off x="6400800" y="1600200"/>
            <a:ext cx="5212080" cy="128016"/>
          </a:xfrm>
          <a:prstGeom prst="rect">
            <a:avLst/>
          </a:prstGeom>
          <a:solidFill>
            <a:srgbClr val="2E9E7A"/>
          </a:solidFill>
          <a:ln w="12700">
            <a:solidFill>
              <a:srgbClr val="2E9E7A"/>
            </a:solidFill>
            <a:prstDash val="solid"/>
          </a:ln>
        </p:spPr>
      </p:sp>
      <p:sp>
        <p:nvSpPr>
          <p:cNvPr id="12" name="Оценка (заголовок)"/>
          <p:cNvSpPr txBox="1"/>
          <p:nvPr/>
        </p:nvSpPr>
        <p:spPr>
          <a:xfrm>
            <a:off x="6629400" y="186537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7A5C"/>
                </a:solidFill>
              </a:rPr>
              <a:t>Оценка</a:t>
            </a:r>
            <a:endParaRPr lang="en-US" sz="2200" dirty="0"/>
          </a:p>
        </p:txBody>
      </p:sp>
      <p:sp>
        <p:nvSpPr>
          <p:cNvPr id="13" name="Оценка (текст)"/>
          <p:cNvSpPr txBox="1"/>
          <p:nvPr/>
        </p:nvSpPr>
        <p:spPr>
          <a:xfrm>
            <a:off x="6629400" y="2487168"/>
            <a:ext cx="4754880" cy="2935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3395D"/>
                </a:solidFill>
              </a:rPr>
              <a:t>Мнение, эмоция, ярлык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3395D"/>
                </a:solidFill>
              </a:rPr>
              <a:t>«Сергей ленивый»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3395D"/>
                </a:solidFill>
              </a:rPr>
              <a:t>«Вы безответственные родители»</a:t>
            </a:r>
            <a:endParaRPr lang="en-US" sz="2100" dirty="0"/>
          </a:p>
        </p:txBody>
      </p:sp>
      <p:sp>
        <p:nvSpPr>
          <p:cNvPr id="14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FFF6D0"/>
          </a:solidFill>
          <a:ln w="19050">
            <a:solidFill>
              <a:srgbClr val="F2C230"/>
            </a:solidFill>
            <a:prstDash val="dash"/>
          </a:ln>
        </p:spPr>
      </p:sp>
      <p:sp>
        <p:nvSpPr>
          <p:cNvPr id="15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16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F00"/>
                </a:solidFill>
              </a:rPr>
              <a:t>!</a:t>
            </a:r>
            <a:endParaRPr lang="en-US" sz="1800" dirty="0"/>
          </a:p>
        </p:txBody>
      </p:sp>
      <p:sp>
        <p:nvSpPr>
          <p:cNvPr id="17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395D"/>
                </a:solidFill>
              </a:rPr>
              <a:t>Оценка вызывает защиту и спор. Факт даёт основу для договорённости.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Методическая часть: переформулируем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От оценки к факту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7EEFA"/>
          </a:solidFill>
          <a:ln w="31750">
            <a:solidFill>
              <a:srgbClr val="3F6FC0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F559A"/>
                </a:solidFill>
              </a:rPr>
              <a:t>03</a:t>
            </a:r>
            <a:endParaRPr lang="en-US" sz="2000" dirty="0"/>
          </a:p>
        </p:txBody>
      </p:sp>
      <p:graphicFrame>
        <p:nvGraphicFramePr>
          <p:cNvPr id="4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4114800"/>
                <a:gridCol w="2743200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Оценка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FC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Факт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FC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предложить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FC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Ваш ребёнок хулиган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перемене 12.10 ударил одноклассника, это видели двое педагогов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Встреча и план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 не интересуетесь учёбой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3 сообщения в чате не получено ответа с 1 по 10 ноября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Удобный канал связи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Он вечно опаздывает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октябрь опоздал на первый урок 6 раз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Режим утра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A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55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 всем недовольны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месяц поступило 4 жалобы: питание, расписание, оценки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Разбор по пунктам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Методическая часть: алгоритм разговора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Четыре шага в сложной беседе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6F6EF"/>
          </a:solidFill>
          <a:ln w="31750">
            <a:solidFill>
              <a:srgbClr val="2E9E7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7A5C"/>
                </a:solidFill>
              </a:rPr>
              <a:t>04</a:t>
            </a:r>
            <a:endParaRPr lang="en-US" sz="2000" dirty="0"/>
          </a:p>
        </p:txBody>
      </p:sp>
      <p:sp>
        <p:nvSpPr>
          <p:cNvPr id="6" name="Шаг 1 (фон)"/>
          <p:cNvSpPr/>
          <p:nvPr/>
        </p:nvSpPr>
        <p:spPr>
          <a:xfrm>
            <a:off x="914400" y="1600200"/>
            <a:ext cx="244144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2E9E7A"/>
            </a:solidFill>
            <a:prstDash val="solid"/>
          </a:ln>
        </p:spPr>
      </p:sp>
      <p:sp>
        <p:nvSpPr>
          <p:cNvPr id="7" name="Шаг 1 (полоса)"/>
          <p:cNvSpPr/>
          <p:nvPr/>
        </p:nvSpPr>
        <p:spPr>
          <a:xfrm>
            <a:off x="914400" y="1600200"/>
            <a:ext cx="2441448" cy="128016"/>
          </a:xfrm>
          <a:prstGeom prst="rect">
            <a:avLst/>
          </a:prstGeom>
          <a:solidFill>
            <a:srgbClr val="2E9E7A"/>
          </a:solidFill>
          <a:ln w="12700">
            <a:solidFill>
              <a:srgbClr val="2E9E7A"/>
            </a:solidFill>
            <a:prstDash val="solid"/>
          </a:ln>
        </p:spPr>
      </p:sp>
      <p:sp>
        <p:nvSpPr>
          <p:cNvPr id="8" name="Шаг 1 (кружок)"/>
          <p:cNvSpPr/>
          <p:nvPr/>
        </p:nvSpPr>
        <p:spPr>
          <a:xfrm>
            <a:off x="1097280" y="1911096"/>
            <a:ext cx="530352" cy="530352"/>
          </a:xfrm>
          <a:prstGeom prst="ellipse">
            <a:avLst/>
          </a:prstGeom>
          <a:solidFill>
            <a:srgbClr val="2E9E7A"/>
          </a:solidFill>
          <a:ln w="12700">
            <a:solidFill>
              <a:srgbClr val="2E9E7A"/>
            </a:solidFill>
            <a:prstDash val="solid"/>
          </a:ln>
        </p:spPr>
      </p:sp>
      <p:sp>
        <p:nvSpPr>
          <p:cNvPr id="9" name="Шаг 1 (цифра)"/>
          <p:cNvSpPr txBox="1"/>
          <p:nvPr/>
        </p:nvSpPr>
        <p:spPr>
          <a:xfrm>
            <a:off x="1097280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10" name="Шаг 1 (заголовок)"/>
          <p:cNvSpPr txBox="1"/>
          <p:nvPr/>
        </p:nvSpPr>
        <p:spPr>
          <a:xfrm>
            <a:off x="1097280" y="255117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A5C"/>
                </a:solidFill>
              </a:rPr>
              <a:t>Подготовка</a:t>
            </a:r>
            <a:endParaRPr lang="en-US" sz="2000" dirty="0"/>
          </a:p>
        </p:txBody>
      </p:sp>
      <p:sp>
        <p:nvSpPr>
          <p:cNvPr id="11" name="Шаг 1 (текст)"/>
          <p:cNvSpPr txBox="1"/>
          <p:nvPr/>
        </p:nvSpPr>
        <p:spPr>
          <a:xfrm>
            <a:off x="1097280" y="3099816"/>
            <a:ext cx="207568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3395D"/>
                </a:solidFill>
              </a:rPr>
              <a:t>Выпишите факты с датами, определите цель встречи и пригласите администратора</a:t>
            </a:r>
            <a:endParaRPr lang="en-US" sz="1700" dirty="0"/>
          </a:p>
        </p:txBody>
      </p:sp>
      <p:sp>
        <p:nvSpPr>
          <p:cNvPr id="12" name="Стрелка 1"/>
          <p:cNvSpPr/>
          <p:nvPr/>
        </p:nvSpPr>
        <p:spPr>
          <a:xfrm rot="5400000">
            <a:off x="3401568" y="3438144"/>
            <a:ext cx="219456" cy="256032"/>
          </a:xfrm>
          <a:prstGeom prst="triangl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13" name="Шаг 2 (фон)"/>
          <p:cNvSpPr/>
          <p:nvPr/>
        </p:nvSpPr>
        <p:spPr>
          <a:xfrm>
            <a:off x="3666744" y="1600200"/>
            <a:ext cx="244144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FC0"/>
            </a:solidFill>
            <a:prstDash val="solid"/>
          </a:ln>
        </p:spPr>
      </p:sp>
      <p:sp>
        <p:nvSpPr>
          <p:cNvPr id="14" name="Шаг 2 (полоса)"/>
          <p:cNvSpPr/>
          <p:nvPr/>
        </p:nvSpPr>
        <p:spPr>
          <a:xfrm>
            <a:off x="3666744" y="1600200"/>
            <a:ext cx="2441448" cy="128016"/>
          </a:xfrm>
          <a:prstGeom prst="rect">
            <a:avLst/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15" name="Шаг 2 (кружок)"/>
          <p:cNvSpPr/>
          <p:nvPr/>
        </p:nvSpPr>
        <p:spPr>
          <a:xfrm>
            <a:off x="3849624" y="1911096"/>
            <a:ext cx="530352" cy="530352"/>
          </a:xfrm>
          <a:prstGeom prst="ellipse">
            <a:avLst/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16" name="Шаг 2 (цифра)"/>
          <p:cNvSpPr txBox="1"/>
          <p:nvPr/>
        </p:nvSpPr>
        <p:spPr>
          <a:xfrm>
            <a:off x="3849624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7" name="Шаг 2 (заголовок)"/>
          <p:cNvSpPr txBox="1"/>
          <p:nvPr/>
        </p:nvSpPr>
        <p:spPr>
          <a:xfrm>
            <a:off x="3849624" y="255117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559A"/>
                </a:solidFill>
              </a:rPr>
              <a:t>Начало</a:t>
            </a:r>
            <a:endParaRPr lang="en-US" sz="2000" dirty="0"/>
          </a:p>
        </p:txBody>
      </p:sp>
      <p:sp>
        <p:nvSpPr>
          <p:cNvPr id="18" name="Шаг 2 (текст)"/>
          <p:cNvSpPr txBox="1"/>
          <p:nvPr/>
        </p:nvSpPr>
        <p:spPr>
          <a:xfrm>
            <a:off x="3849624" y="3099816"/>
            <a:ext cx="207568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3395D"/>
                </a:solidFill>
              </a:rPr>
              <a:t>Спокойный тон, благодарность за приход, формулировка цели: «нужно решить вопрос»</a:t>
            </a:r>
            <a:endParaRPr lang="en-US" sz="1700" dirty="0"/>
          </a:p>
        </p:txBody>
      </p:sp>
      <p:sp>
        <p:nvSpPr>
          <p:cNvPr id="19" name="Стрелка 2"/>
          <p:cNvSpPr/>
          <p:nvPr/>
        </p:nvSpPr>
        <p:spPr>
          <a:xfrm rot="5400000">
            <a:off x="6153912" y="3438144"/>
            <a:ext cx="219456" cy="256032"/>
          </a:xfrm>
          <a:prstGeom prst="triangl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20" name="Шаг 3 (фон)"/>
          <p:cNvSpPr/>
          <p:nvPr/>
        </p:nvSpPr>
        <p:spPr>
          <a:xfrm>
            <a:off x="6419088" y="1600200"/>
            <a:ext cx="244144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21" name="Шаг 3 (полоса)"/>
          <p:cNvSpPr/>
          <p:nvPr/>
        </p:nvSpPr>
        <p:spPr>
          <a:xfrm>
            <a:off x="6419088" y="1600200"/>
            <a:ext cx="2441448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22" name="Шаг 3 (кружок)"/>
          <p:cNvSpPr/>
          <p:nvPr/>
        </p:nvSpPr>
        <p:spPr>
          <a:xfrm>
            <a:off x="6601968" y="1911096"/>
            <a:ext cx="530352" cy="530352"/>
          </a:xfrm>
          <a:prstGeom prst="ellipse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23" name="Шаг 3 (цифра)"/>
          <p:cNvSpPr txBox="1"/>
          <p:nvPr/>
        </p:nvSpPr>
        <p:spPr>
          <a:xfrm>
            <a:off x="6601968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24" name="Шаг 3 (заголовок)"/>
          <p:cNvSpPr txBox="1"/>
          <p:nvPr/>
        </p:nvSpPr>
        <p:spPr>
          <a:xfrm>
            <a:off x="6601968" y="255117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3758"/>
                </a:solidFill>
              </a:rPr>
              <a:t>Факты</a:t>
            </a:r>
            <a:endParaRPr lang="en-US" sz="2000" dirty="0"/>
          </a:p>
        </p:txBody>
      </p:sp>
      <p:sp>
        <p:nvSpPr>
          <p:cNvPr id="25" name="Шаг 3 (текст)"/>
          <p:cNvSpPr txBox="1"/>
          <p:nvPr/>
        </p:nvSpPr>
        <p:spPr>
          <a:xfrm>
            <a:off x="6601968" y="3099816"/>
            <a:ext cx="207568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3395D"/>
                </a:solidFill>
              </a:rPr>
              <a:t>Назовите наблюдения без ярлыков, выслушайте родителя, уточните его видение</a:t>
            </a:r>
            <a:endParaRPr lang="en-US" sz="1700" dirty="0"/>
          </a:p>
        </p:txBody>
      </p:sp>
      <p:sp>
        <p:nvSpPr>
          <p:cNvPr id="26" name="Стрелка 3"/>
          <p:cNvSpPr/>
          <p:nvPr/>
        </p:nvSpPr>
        <p:spPr>
          <a:xfrm rot="5400000">
            <a:off x="8906256" y="3438144"/>
            <a:ext cx="219456" cy="256032"/>
          </a:xfrm>
          <a:prstGeom prst="triangl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27" name="Шаг 4 (фон)"/>
          <p:cNvSpPr/>
          <p:nvPr/>
        </p:nvSpPr>
        <p:spPr>
          <a:xfrm>
            <a:off x="9171432" y="1600200"/>
            <a:ext cx="244144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F2C230"/>
            </a:solidFill>
            <a:prstDash val="solid"/>
          </a:ln>
        </p:spPr>
      </p:sp>
      <p:sp>
        <p:nvSpPr>
          <p:cNvPr id="28" name="Шаг 4 (полоса)"/>
          <p:cNvSpPr/>
          <p:nvPr/>
        </p:nvSpPr>
        <p:spPr>
          <a:xfrm>
            <a:off x="9171432" y="1600200"/>
            <a:ext cx="2441448" cy="128016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29" name="Шаг 4 (кружок)"/>
          <p:cNvSpPr/>
          <p:nvPr/>
        </p:nvSpPr>
        <p:spPr>
          <a:xfrm>
            <a:off x="9354312" y="1911096"/>
            <a:ext cx="530352" cy="530352"/>
          </a:xfrm>
          <a:prstGeom prst="ellips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30" name="Шаг 4 (цифра)"/>
          <p:cNvSpPr txBox="1"/>
          <p:nvPr/>
        </p:nvSpPr>
        <p:spPr>
          <a:xfrm>
            <a:off x="9354312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F00"/>
                </a:solidFill>
              </a:rPr>
              <a:t>4</a:t>
            </a:r>
            <a:endParaRPr lang="en-US" sz="2000" dirty="0"/>
          </a:p>
        </p:txBody>
      </p:sp>
      <p:sp>
        <p:nvSpPr>
          <p:cNvPr id="31" name="Шаг 4 (заголовок)"/>
          <p:cNvSpPr txBox="1"/>
          <p:nvPr/>
        </p:nvSpPr>
        <p:spPr>
          <a:xfrm>
            <a:off x="9354312" y="255117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A6A00"/>
                </a:solidFill>
              </a:rPr>
              <a:t>Договорённость</a:t>
            </a:r>
            <a:endParaRPr lang="en-US" sz="2000" dirty="0"/>
          </a:p>
        </p:txBody>
      </p:sp>
      <p:sp>
        <p:nvSpPr>
          <p:cNvPr id="32" name="Шаг 4 (текст)"/>
          <p:cNvSpPr txBox="1"/>
          <p:nvPr/>
        </p:nvSpPr>
        <p:spPr>
          <a:xfrm>
            <a:off x="9354312" y="3099816"/>
            <a:ext cx="207568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3395D"/>
                </a:solidFill>
              </a:rPr>
              <a:t>Запишите шаги, сроки и ответственных; назначьте дату следующей встречи</a:t>
            </a:r>
            <a:endParaRPr lang="en-US" sz="1700" dirty="0"/>
          </a:p>
        </p:txBody>
      </p:sp>
      <p:sp>
        <p:nvSpPr>
          <p:cNvPr id="33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FFF6D0"/>
          </a:solidFill>
          <a:ln w="19050">
            <a:solidFill>
              <a:srgbClr val="F2C230"/>
            </a:solidFill>
            <a:prstDash val="dash"/>
          </a:ln>
        </p:spPr>
      </p:sp>
      <p:sp>
        <p:nvSpPr>
          <p:cNvPr id="34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35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F00"/>
                </a:solidFill>
              </a:rPr>
              <a:t>!</a:t>
            </a:r>
            <a:endParaRPr lang="en-US" sz="1800" dirty="0"/>
          </a:p>
        </p:txBody>
      </p:sp>
      <p:sp>
        <p:nvSpPr>
          <p:cNvPr id="36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395D"/>
                </a:solidFill>
              </a:rPr>
              <a:t>Если разговор вышел из-под контроля, спокойно прервите его и предложите вернуться при администраторе.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Как работать и фиксировать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FF6D0"/>
          </a:solidFill>
          <a:ln w="31750">
            <a:solidFill>
              <a:srgbClr val="F2C230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A6A00"/>
                </a:solidFill>
              </a:rPr>
              <a:t>05</a:t>
            </a:r>
            <a:endParaRPr lang="en-US" sz="20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852160"/>
                <a:gridCol w="1828800"/>
                <a:gridCol w="246888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A2F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A2F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A2F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A2F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6A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Вести журнал взаимодействия: дата, форма, тема, итог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постоянно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Журнал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6A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Записывать только наблюдаемые факты, без характеристик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всегда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Нейтральные записи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6A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Предупреждать администрацию о сложных случаях заранее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встречи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Поддержка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6A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Подтверждать договорённости сообщением или протоколом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беседы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Письменный итог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6A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Сохранять спокойный деловой тон и общаться через официальные каналы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всегда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Спокойный диалог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D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6A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 необходимости привлечь психолога или соцпедагога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 ситуации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Помощь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Права и обязанности сторон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DE9EE"/>
          </a:solidFill>
          <a:ln w="31750">
            <a:solidFill>
              <a:srgbClr val="E0607E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758"/>
                </a:solidFill>
              </a:rPr>
              <a:t>06</a:t>
            </a:r>
            <a:endParaRPr lang="en-US" sz="20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667512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0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607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44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обязаны обеспечить получение детьми общего образования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273-ФЗ, ст. 45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Комиссия по урегулированию споров: порядок решения конфликтов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273-ФЗ, ст. 48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Профессиональная этика педагога: уважение к личности, корректность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59-ФЗ «О порядке рассмотрения обращений граждан»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Обращения родителей рассматриваются в установленные сроки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152-ФЗ «О персональных данных»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Записи о ребёнке и семье храните и передавайте только по правилам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037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КоАП РФ, ст. 5.35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339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Ответственность родителей за неисполнение обязанностей по воспитанию — передаётся через администрацию и КДН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914400" y="6144768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F809B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3395D"/>
                </a:solidFill>
              </a:rPr>
              <a:t>Итоги: памятка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F809B"/>
                </a:solidFill>
              </a:rPr>
              <a:t>Как сохранить профессиональную позицию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DE9EE"/>
          </a:solidFill>
          <a:ln w="31750">
            <a:solidFill>
              <a:srgbClr val="E0607E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03758"/>
                </a:solidFill>
              </a:rPr>
              <a:t>07</a:t>
            </a:r>
            <a:endParaRPr lang="en-US" sz="2000" dirty="0"/>
          </a:p>
        </p:txBody>
      </p:sp>
      <p:sp>
        <p:nvSpPr>
          <p:cNvPr id="6" name="Делаем (фон)"/>
          <p:cNvSpPr/>
          <p:nvPr/>
        </p:nvSpPr>
        <p:spPr>
          <a:xfrm>
            <a:off x="91440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2E9E7A"/>
            </a:solidFill>
            <a:prstDash val="solid"/>
          </a:ln>
        </p:spPr>
      </p:sp>
      <p:sp>
        <p:nvSpPr>
          <p:cNvPr id="7" name="Делаем (полоса)"/>
          <p:cNvSpPr/>
          <p:nvPr/>
        </p:nvSpPr>
        <p:spPr>
          <a:xfrm>
            <a:off x="914400" y="1600200"/>
            <a:ext cx="3413760" cy="128016"/>
          </a:xfrm>
          <a:prstGeom prst="rect">
            <a:avLst/>
          </a:prstGeom>
          <a:solidFill>
            <a:srgbClr val="2E9E7A"/>
          </a:solidFill>
          <a:ln w="12700">
            <a:solidFill>
              <a:srgbClr val="2E9E7A"/>
            </a:solidFill>
            <a:prstDash val="solid"/>
          </a:ln>
        </p:spPr>
      </p:sp>
      <p:sp>
        <p:nvSpPr>
          <p:cNvPr id="8" name="Делаем (заголовок)"/>
          <p:cNvSpPr txBox="1"/>
          <p:nvPr/>
        </p:nvSpPr>
        <p:spPr>
          <a:xfrm>
            <a:off x="1143000" y="1865376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7A5C"/>
                </a:solidFill>
              </a:rPr>
              <a:t>Делаем</a:t>
            </a:r>
            <a:endParaRPr lang="en-US" sz="2200" dirty="0"/>
          </a:p>
        </p:txBody>
      </p:sp>
      <p:sp>
        <p:nvSpPr>
          <p:cNvPr id="9" name="Делаем (текст)"/>
          <p:cNvSpPr txBox="1"/>
          <p:nvPr/>
        </p:nvSpPr>
        <p:spPr>
          <a:xfrm>
            <a:off x="1143000" y="2395728"/>
            <a:ext cx="295656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Называем факты и даты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Говорим «мы» о решении проблемы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Фиксируем договорённости</a:t>
            </a:r>
            <a:endParaRPr lang="en-US" sz="2000" dirty="0"/>
          </a:p>
        </p:txBody>
      </p:sp>
      <p:sp>
        <p:nvSpPr>
          <p:cNvPr id="10" name="Не делаем (фон)"/>
          <p:cNvSpPr/>
          <p:nvPr/>
        </p:nvSpPr>
        <p:spPr>
          <a:xfrm>
            <a:off x="455676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FC0"/>
            </a:solidFill>
            <a:prstDash val="solid"/>
          </a:ln>
        </p:spPr>
      </p:sp>
      <p:sp>
        <p:nvSpPr>
          <p:cNvPr id="11" name="Не делаем (полоса)"/>
          <p:cNvSpPr/>
          <p:nvPr/>
        </p:nvSpPr>
        <p:spPr>
          <a:xfrm>
            <a:off x="4556760" y="1600200"/>
            <a:ext cx="3413760" cy="128016"/>
          </a:xfrm>
          <a:prstGeom prst="rect">
            <a:avLst/>
          </a:prstGeom>
          <a:solidFill>
            <a:srgbClr val="3F6FC0"/>
          </a:solidFill>
          <a:ln w="12700">
            <a:solidFill>
              <a:srgbClr val="3F6FC0"/>
            </a:solidFill>
            <a:prstDash val="solid"/>
          </a:ln>
        </p:spPr>
      </p:sp>
      <p:sp>
        <p:nvSpPr>
          <p:cNvPr id="12" name="Не делаем (заголовок)"/>
          <p:cNvSpPr txBox="1"/>
          <p:nvPr/>
        </p:nvSpPr>
        <p:spPr>
          <a:xfrm>
            <a:off x="4785360" y="1865376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559A"/>
                </a:solidFill>
              </a:rPr>
              <a:t>Не делаем</a:t>
            </a:r>
            <a:endParaRPr lang="en-US" sz="2200" dirty="0"/>
          </a:p>
        </p:txBody>
      </p:sp>
      <p:sp>
        <p:nvSpPr>
          <p:cNvPr id="13" name="Не делаем (текст)"/>
          <p:cNvSpPr txBox="1"/>
          <p:nvPr/>
        </p:nvSpPr>
        <p:spPr>
          <a:xfrm>
            <a:off x="4785360" y="2395728"/>
            <a:ext cx="295656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Не ярлыки и не диагнозы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Не обсуждаем детей при посторонних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Не спорим в чате</a:t>
            </a:r>
            <a:endParaRPr lang="en-US" sz="2000" dirty="0"/>
          </a:p>
        </p:txBody>
      </p:sp>
      <p:sp>
        <p:nvSpPr>
          <p:cNvPr id="14" name="Привлекаем (фон)"/>
          <p:cNvSpPr/>
          <p:nvPr/>
        </p:nvSpPr>
        <p:spPr>
          <a:xfrm>
            <a:off x="819912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E0607E"/>
            </a:solidFill>
            <a:prstDash val="solid"/>
          </a:ln>
        </p:spPr>
      </p:sp>
      <p:sp>
        <p:nvSpPr>
          <p:cNvPr id="15" name="Привлекаем (полоса)"/>
          <p:cNvSpPr/>
          <p:nvPr/>
        </p:nvSpPr>
        <p:spPr>
          <a:xfrm>
            <a:off x="8199120" y="1600200"/>
            <a:ext cx="3413760" cy="128016"/>
          </a:xfrm>
          <a:prstGeom prst="rect">
            <a:avLst/>
          </a:prstGeom>
          <a:solidFill>
            <a:srgbClr val="E0607E"/>
          </a:solidFill>
          <a:ln w="12700">
            <a:solidFill>
              <a:srgbClr val="E0607E"/>
            </a:solidFill>
            <a:prstDash val="solid"/>
          </a:ln>
        </p:spPr>
      </p:sp>
      <p:sp>
        <p:nvSpPr>
          <p:cNvPr id="16" name="Привлекаем (заголовок)"/>
          <p:cNvSpPr txBox="1"/>
          <p:nvPr/>
        </p:nvSpPr>
        <p:spPr>
          <a:xfrm>
            <a:off x="8427720" y="1865376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3758"/>
                </a:solidFill>
              </a:rPr>
              <a:t>Привлекаем</a:t>
            </a:r>
            <a:endParaRPr lang="en-US" sz="2200" dirty="0"/>
          </a:p>
        </p:txBody>
      </p:sp>
      <p:sp>
        <p:nvSpPr>
          <p:cNvPr id="17" name="Привлекаем (текст)"/>
          <p:cNvSpPr txBox="1"/>
          <p:nvPr/>
        </p:nvSpPr>
        <p:spPr>
          <a:xfrm>
            <a:off x="8427720" y="2395728"/>
            <a:ext cx="295656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Администратора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Психолога и соцпедагога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3395D"/>
                </a:solidFill>
              </a:rPr>
              <a:t>Совет профилактики — если нужно</a:t>
            </a:r>
            <a:endParaRPr lang="en-US" sz="2000" dirty="0"/>
          </a:p>
        </p:txBody>
      </p:sp>
      <p:sp>
        <p:nvSpPr>
          <p:cNvPr id="18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FFF6D0"/>
          </a:solidFill>
          <a:ln w="19050">
            <a:solidFill>
              <a:srgbClr val="F2C230"/>
            </a:solidFill>
            <a:prstDash val="dash"/>
          </a:ln>
        </p:spPr>
      </p:sp>
      <p:sp>
        <p:nvSpPr>
          <p:cNvPr id="19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F00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395D"/>
                </a:solidFill>
              </a:rPr>
              <a:t>Помните: цель — не победить родителя, а помочь ребёнку.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F809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традь">
  <a:themeElements>
    <a:clrScheme name="Тетрадь">
      <a:dk1>
        <a:srgbClr val="23395D"/>
      </a:dk1>
      <a:lt1>
        <a:srgbClr val="FFFFFF"/>
      </a:lt1>
      <a:dk2>
        <a:srgbClr val="1F7A5C"/>
      </a:dk2>
      <a:lt2>
        <a:srgbClr val="FFFFFF"/>
      </a:lt2>
      <a:accent1>
        <a:srgbClr val="2E9E7A"/>
      </a:accent1>
      <a:accent2>
        <a:srgbClr val="3F6FC0"/>
      </a:accent2>
      <a:accent3>
        <a:srgbClr val="E0607E"/>
      </a:accent3>
      <a:accent4>
        <a:srgbClr val="F2C230"/>
      </a:accent4>
      <a:accent5>
        <a:srgbClr val="1F7A5C"/>
      </a:accent5>
      <a:accent6>
        <a:srgbClr val="2F559A"/>
      </a:accent6>
      <a:hlink>
        <a:srgbClr val="1F7A5C"/>
      </a:hlink>
      <a:folHlink>
        <a:srgbClr val="2F559A"/>
      </a:folHlink>
    </a:clrScheme>
    <a:fontScheme name="Тетрадь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«трудными» родителями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2026-11-04T11:04:32Z</dcterms:created>
  <dcterms:modified xsi:type="dcterms:W3CDTF">2026-11-04T11:04:32Z</dcterms:modified>
</cp:coreProperties>
</file>