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Презентация: как объяснить родителям единые правила школы и класса.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Проверьте региональные и школьные нормы: они могут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Обязательность формы зависит от решения школы. Сверьте положение вашей школы.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Нормы приведены по СанПиН 1.2.3685-21. Проверьте актуальную редакцию и положение школы о домашних заданиях.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Правила работают, когда их знают дети, родители и все педагоги.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Сверьте локальные акты вашей школы.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Правила нужно показывать детям и родителям, а не только требовать.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B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E9E1FA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0"/>
            <a:ext cx="64008" cy="6858000"/>
          </a:xfrm>
          <a:prstGeom prst="rect">
            <a:avLst/>
          </a:prstGeom>
          <a:solidFill>
            <a:srgbClr val="7B5BD6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7708F"/>
                </a:solidFill>
              </a:rPr>
              <a:t>Работа с родителями</a:t>
            </a:r>
            <a:endParaRPr lang="en-US" sz="11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33284F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77708F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B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663440" cy="6858000"/>
          </a:xfrm>
          <a:prstGeom prst="rect">
            <a:avLst/>
          </a:prstGeom>
          <a:solidFill>
            <a:srgbClr val="E9E1FA"/>
          </a:solidFill>
          <a:ln/>
        </p:spPr>
      </p:sp>
      <p:pic>
        <p:nvPicPr>
          <p:cNvPr id="3" name="Image 0" descr="/tmp/claude-0/-home-claude/93712537-5989-58f1-97cf-3125139d8776/scratchpad/out5/_img5/art_la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4206240" cy="48097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521208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521208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РАБОТА С РОДИТЕЛЯМИ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521208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33284F"/>
                </a:solidFill>
              </a:rPr>
              <a:t>Единые правила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5212080" y="2743200"/>
            <a:ext cx="64008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Подтема (полоса)"/>
          <p:cNvSpPr/>
          <p:nvPr/>
        </p:nvSpPr>
        <p:spPr>
          <a:xfrm>
            <a:off x="5212080" y="2743200"/>
            <a:ext cx="118872" cy="1554480"/>
          </a:xfrm>
          <a:prstGeom prst="rect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5751576" y="2743200"/>
            <a:ext cx="54498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C5F08"/>
                </a:solidFill>
              </a:rPr>
              <a:t>Телефоны в школе, внешний вид, домашние задания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Методическая часть: телефоны в школе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Правила и аргументы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02</a:t>
            </a:r>
            <a:endParaRPr lang="en-US" sz="6000" dirty="0"/>
          </a:p>
        </p:txBody>
      </p:sp>
      <p:sp>
        <p:nvSpPr>
          <p:cNvPr id="5" name="Что обычно закрепляют (фон)"/>
          <p:cNvSpPr/>
          <p:nvPr/>
        </p:nvSpPr>
        <p:spPr>
          <a:xfrm>
            <a:off x="914400" y="1600200"/>
            <a:ext cx="523494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Что обычно закрепляют (полоса)"/>
          <p:cNvSpPr/>
          <p:nvPr/>
        </p:nvSpPr>
        <p:spPr>
          <a:xfrm>
            <a:off x="914400" y="1600200"/>
            <a:ext cx="118872" cy="3931920"/>
          </a:xfrm>
          <a:prstGeom prst="rect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7" name="Что обычно закрепляют (заголовок)"/>
          <p:cNvSpPr txBox="1"/>
          <p:nvPr/>
        </p:nvSpPr>
        <p:spPr>
          <a:xfrm>
            <a:off x="1271016" y="173736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A3CB2"/>
                </a:solidFill>
              </a:rPr>
              <a:t>Что обычно закрепляют</a:t>
            </a:r>
            <a:endParaRPr lang="en-US" sz="2200" dirty="0"/>
          </a:p>
        </p:txBody>
      </p:sp>
      <p:sp>
        <p:nvSpPr>
          <p:cNvPr id="8" name="Что обычно закрепляют (текст)"/>
          <p:cNvSpPr txBox="1"/>
          <p:nvPr/>
        </p:nvSpPr>
        <p:spPr>
          <a:xfrm>
            <a:off x="1271016" y="2267712"/>
            <a:ext cx="464972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На уроках — телефон выключен и убран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На перемене — по правилам школы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Исключения: медицинские и учебные случаи с разрешения учителя</a:t>
            </a:r>
            <a:endParaRPr lang="en-US" sz="2000" dirty="0"/>
          </a:p>
        </p:txBody>
      </p:sp>
      <p:sp>
        <p:nvSpPr>
          <p:cNvPr id="9" name="Как объяснить родителям (фон)"/>
          <p:cNvSpPr/>
          <p:nvPr/>
        </p:nvSpPr>
        <p:spPr>
          <a:xfrm>
            <a:off x="6377940" y="1600200"/>
            <a:ext cx="523494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0" name="Как объяснить родителям (полоса)"/>
          <p:cNvSpPr/>
          <p:nvPr/>
        </p:nvSpPr>
        <p:spPr>
          <a:xfrm>
            <a:off x="6377940" y="1600200"/>
            <a:ext cx="118872" cy="393192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11" name="Как объяснить родителям (заголовок)"/>
          <p:cNvSpPr txBox="1"/>
          <p:nvPr/>
        </p:nvSpPr>
        <p:spPr>
          <a:xfrm>
            <a:off x="6734556" y="173736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93E75"/>
                </a:solidFill>
              </a:rPr>
              <a:t>Как объяснить родителям</a:t>
            </a:r>
            <a:endParaRPr lang="en-US" sz="2200" dirty="0"/>
          </a:p>
        </p:txBody>
      </p:sp>
      <p:sp>
        <p:nvSpPr>
          <p:cNvPr id="12" name="Как объяснить родителям (текст)"/>
          <p:cNvSpPr txBox="1"/>
          <p:nvPr/>
        </p:nvSpPr>
        <p:spPr>
          <a:xfrm>
            <a:off x="6734556" y="2267712"/>
            <a:ext cx="464972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Связь с ребёнком — через школу и классного руководителя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Меньше отвлечений и конфликтов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Снижение рисков кибербуллинга и съёмки без согласия</a:t>
            </a:r>
            <a:endParaRPr lang="en-US" sz="2000" dirty="0"/>
          </a:p>
        </p:txBody>
      </p:sp>
      <p:sp>
        <p:nvSpPr>
          <p:cNvPr id="13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FFF0DB"/>
          </a:solidFill>
          <a:ln w="15875">
            <a:solidFill>
              <a:srgbClr val="EFA14A"/>
            </a:solidFill>
            <a:prstDash val="solid"/>
          </a:ln>
        </p:spPr>
      </p:sp>
      <p:sp>
        <p:nvSpPr>
          <p:cNvPr id="14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15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500"/>
                </a:solidFill>
              </a:rPr>
              <a:t>!</a:t>
            </a:r>
            <a:endParaRPr lang="en-US" sz="1800" dirty="0"/>
          </a:p>
        </p:txBody>
      </p:sp>
      <p:sp>
        <p:nvSpPr>
          <p:cNvPr id="16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3284F"/>
                </a:solidFill>
              </a:rPr>
              <a:t>Минпросвещения рекомендует школам ограничивать использование телефонов; точные правила закрепляет локальный акт школы.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Методическая часть: внешний вид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Школьная форма и требования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03</a:t>
            </a:r>
            <a:endParaRPr lang="en-US" sz="6000" dirty="0"/>
          </a:p>
        </p:txBody>
      </p:sp>
      <p:sp>
        <p:nvSpPr>
          <p:cNvPr id="5" name="Кто устанавливает (фон)"/>
          <p:cNvSpPr/>
          <p:nvPr/>
        </p:nvSpPr>
        <p:spPr>
          <a:xfrm>
            <a:off x="91440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Кто устанавливает (полоса)"/>
          <p:cNvSpPr/>
          <p:nvPr/>
        </p:nvSpPr>
        <p:spPr>
          <a:xfrm>
            <a:off x="914400" y="1600200"/>
            <a:ext cx="118872" cy="393192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7" name="Кто устанавливает (заголовок)"/>
          <p:cNvSpPr txBox="1"/>
          <p:nvPr/>
        </p:nvSpPr>
        <p:spPr>
          <a:xfrm>
            <a:off x="1271016" y="1737360"/>
            <a:ext cx="28285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93E75"/>
                </a:solidFill>
              </a:rPr>
              <a:t>Кто устанавливает</a:t>
            </a:r>
            <a:endParaRPr lang="en-US" sz="2000" dirty="0"/>
          </a:p>
        </p:txBody>
      </p:sp>
      <p:sp>
        <p:nvSpPr>
          <p:cNvPr id="8" name="Кто устанавливает (текст)"/>
          <p:cNvSpPr txBox="1"/>
          <p:nvPr/>
        </p:nvSpPr>
        <p:spPr>
          <a:xfrm>
            <a:off x="1271016" y="2633472"/>
            <a:ext cx="2828544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Требования к одежде определяет школа своим локальным актом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Учитывается мнение совета родителей и обучающихся</a:t>
            </a:r>
            <a:endParaRPr lang="en-US" sz="1800" dirty="0"/>
          </a:p>
        </p:txBody>
      </p:sp>
      <p:sp>
        <p:nvSpPr>
          <p:cNvPr id="9" name="Что включают (фон)"/>
          <p:cNvSpPr/>
          <p:nvPr/>
        </p:nvSpPr>
        <p:spPr>
          <a:xfrm>
            <a:off x="455676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0" name="Что включают (полоса)"/>
          <p:cNvSpPr/>
          <p:nvPr/>
        </p:nvSpPr>
        <p:spPr>
          <a:xfrm>
            <a:off x="4556760" y="1600200"/>
            <a:ext cx="118872" cy="3931920"/>
          </a:xfrm>
          <a:prstGeom prst="rect">
            <a:avLst/>
          </a:prstGeom>
          <a:solidFill>
            <a:srgbClr val="35AAA3"/>
          </a:solidFill>
          <a:ln w="12700">
            <a:solidFill>
              <a:srgbClr val="35AAA3"/>
            </a:solidFill>
            <a:prstDash val="solid"/>
          </a:ln>
        </p:spPr>
      </p:sp>
      <p:sp>
        <p:nvSpPr>
          <p:cNvPr id="11" name="Что включают (заголовок)"/>
          <p:cNvSpPr txBox="1"/>
          <p:nvPr/>
        </p:nvSpPr>
        <p:spPr>
          <a:xfrm>
            <a:off x="4913376" y="1737360"/>
            <a:ext cx="28285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B75"/>
                </a:solidFill>
              </a:rPr>
              <a:t>Что включают</a:t>
            </a:r>
            <a:endParaRPr lang="en-US" sz="2000" dirty="0"/>
          </a:p>
        </p:txBody>
      </p:sp>
      <p:sp>
        <p:nvSpPr>
          <p:cNvPr id="12" name="Что включают (текст)"/>
          <p:cNvSpPr txBox="1"/>
          <p:nvPr/>
        </p:nvSpPr>
        <p:spPr>
          <a:xfrm>
            <a:off x="4913376" y="2633472"/>
            <a:ext cx="2828544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Деловой стиль, чистая и опрятная одежда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Спортивная форма на физкультуре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Сменная обувь</a:t>
            </a:r>
            <a:endParaRPr lang="en-US" sz="1800" dirty="0"/>
          </a:p>
        </p:txBody>
      </p:sp>
      <p:sp>
        <p:nvSpPr>
          <p:cNvPr id="13" name="Чего не включают (фон)"/>
          <p:cNvSpPr/>
          <p:nvPr/>
        </p:nvSpPr>
        <p:spPr>
          <a:xfrm>
            <a:off x="819912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4" name="Чего не включают (полоса)"/>
          <p:cNvSpPr/>
          <p:nvPr/>
        </p:nvSpPr>
        <p:spPr>
          <a:xfrm>
            <a:off x="8199120" y="1600200"/>
            <a:ext cx="118872" cy="3931920"/>
          </a:xfrm>
          <a:prstGeom prst="rect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15" name="Чего не включают (заголовок)"/>
          <p:cNvSpPr txBox="1"/>
          <p:nvPr/>
        </p:nvSpPr>
        <p:spPr>
          <a:xfrm>
            <a:off x="8555736" y="1737360"/>
            <a:ext cx="28285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C5F08"/>
                </a:solidFill>
              </a:rPr>
              <a:t>Чего не включают</a:t>
            </a:r>
            <a:endParaRPr lang="en-US" sz="2000" dirty="0"/>
          </a:p>
        </p:txBody>
      </p:sp>
      <p:sp>
        <p:nvSpPr>
          <p:cNvPr id="16" name="Чего не включают (текст)"/>
          <p:cNvSpPr txBox="1"/>
          <p:nvPr/>
        </p:nvSpPr>
        <p:spPr>
          <a:xfrm>
            <a:off x="8555736" y="2633472"/>
            <a:ext cx="2828544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Требования покупать у конкретного поставщика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Унижение ребёнка при нарушении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Недопуск на уроки только из-за формы</a:t>
            </a:r>
            <a:endParaRPr lang="en-US" sz="1800" dirty="0"/>
          </a:p>
        </p:txBody>
      </p:sp>
      <p:sp>
        <p:nvSpPr>
          <p:cNvPr id="17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FFF0DB"/>
          </a:solidFill>
          <a:ln w="15875">
            <a:solidFill>
              <a:srgbClr val="EFA14A"/>
            </a:solidFill>
            <a:prstDash val="solid"/>
          </a:ln>
        </p:spPr>
      </p:sp>
      <p:sp>
        <p:nvSpPr>
          <p:cNvPr id="18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19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500"/>
                </a:solidFill>
              </a:rPr>
              <a:t>!</a:t>
            </a:r>
            <a:endParaRPr lang="en-US" sz="1800" dirty="0"/>
          </a:p>
        </p:txBody>
      </p:sp>
      <p:sp>
        <p:nvSpPr>
          <p:cNvPr id="20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3284F"/>
                </a:solidFill>
              </a:rPr>
              <a:t>Форма не может быть поводом для отказа в обучении или публичного осуждения ребёнка.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Методическая часть: домашние задания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Ориентир по времени (СанПиН)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04</a:t>
            </a:r>
            <a:endParaRPr lang="en-US" sz="6000" dirty="0"/>
          </a:p>
        </p:txBody>
      </p:sp>
      <p:graphicFrame>
        <p:nvGraphicFramePr>
          <p:cNvPr id="5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200400"/>
                <a:gridCol w="512064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AA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более (в день)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AA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AA3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класс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 домашних заданий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Оценок за ДЗ нет; закрепление в классе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2–3 классы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1,5 часа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Задания посильные, без «взрослых» проектов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4–5 классы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2 часов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Объём учитывает кружки и отдых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6–8 классы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2,5 часа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Согласованный график контрольных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9–11 классы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3,5 часа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Помощь с планированием времени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Как ввести единые правила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05</a:t>
            </a:r>
            <a:endParaRPr lang="en-US" sz="60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669280"/>
                <a:gridCol w="1828800"/>
                <a:gridCol w="265176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5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5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5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5BD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Изучить школьные локальные акты по телефонам, форме и ДЗ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сразу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Знание правил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Согласовать с коллегами единые требования к классу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неделю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Единая линия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Рассказать о правилах родителям и детям, показать документы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собрании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Понимание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Обсудить трудные случаи заранее: исключения, больные дети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собрании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Договорённости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Вести спокойный контроль без публичных замечаний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постоянно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Соблюдение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Через месяц собрать обратную связь и скорректировать правила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через месяц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Корректировка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Основания для единых правил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06</a:t>
            </a:r>
            <a:endParaRPr lang="en-US" sz="60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667512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5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1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A25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A14A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C5F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38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Требования к одежде обучающихся устанавливает школа своим локальным актом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C5F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273-ФЗ, ст. 43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Обучающиеся обязаны соблюдать правила внутреннего распорядка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C5F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273-ФЗ, ст. 30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Локальные акты принимаются с учётом мнения советов родителей и обучающихся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C5F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СанПиН 1.2.3685-21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Гигиенические нормативы: объём домашних заданий, нагрузка, режим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C5F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Рекомендации Минпросвещения по использованию мобильных телефонов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Ограничение на уроках; конкретику определяет школа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C5F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внутреннего распорядка и положение о домашних заданиях школы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Главный документ для вашего класса — ознакомьте с ним родителей под подпись или в электронном журнале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Сноска"/>
          <p:cNvSpPr txBox="1"/>
          <p:nvPr/>
        </p:nvSpPr>
        <p:spPr>
          <a:xfrm>
            <a:off x="914400" y="6144768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08F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Итоги: памятка для родителей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Три правила в одном слайде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07</a:t>
            </a:r>
            <a:endParaRPr lang="en-US" sz="6000" dirty="0"/>
          </a:p>
        </p:txBody>
      </p:sp>
      <p:sp>
        <p:nvSpPr>
          <p:cNvPr id="5" name="Телефон (фон)"/>
          <p:cNvSpPr/>
          <p:nvPr/>
        </p:nvSpPr>
        <p:spPr>
          <a:xfrm>
            <a:off x="91440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Телефон (полоса)"/>
          <p:cNvSpPr/>
          <p:nvPr/>
        </p:nvSpPr>
        <p:spPr>
          <a:xfrm>
            <a:off x="914400" y="1600200"/>
            <a:ext cx="118872" cy="3931920"/>
          </a:xfrm>
          <a:prstGeom prst="rect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7" name="Телефон (заголовок)"/>
          <p:cNvSpPr txBox="1"/>
          <p:nvPr/>
        </p:nvSpPr>
        <p:spPr>
          <a:xfrm>
            <a:off x="1271016" y="1737360"/>
            <a:ext cx="2828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A3CB2"/>
                </a:solidFill>
              </a:rPr>
              <a:t>Телефон</a:t>
            </a:r>
            <a:endParaRPr lang="en-US" sz="2200" dirty="0"/>
          </a:p>
        </p:txBody>
      </p:sp>
      <p:sp>
        <p:nvSpPr>
          <p:cNvPr id="8" name="Телефон (текст)"/>
          <p:cNvSpPr txBox="1"/>
          <p:nvPr/>
        </p:nvSpPr>
        <p:spPr>
          <a:xfrm>
            <a:off x="1271016" y="2267712"/>
            <a:ext cx="282854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На уроке выключен и убран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Срочная связь — через школу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Исключения — по договорённости</a:t>
            </a:r>
            <a:endParaRPr lang="en-US" sz="2000" dirty="0"/>
          </a:p>
        </p:txBody>
      </p:sp>
      <p:sp>
        <p:nvSpPr>
          <p:cNvPr id="9" name="Внешний вид (фон)"/>
          <p:cNvSpPr/>
          <p:nvPr/>
        </p:nvSpPr>
        <p:spPr>
          <a:xfrm>
            <a:off x="455676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0" name="Внешний вид (полоса)"/>
          <p:cNvSpPr/>
          <p:nvPr/>
        </p:nvSpPr>
        <p:spPr>
          <a:xfrm>
            <a:off x="4556760" y="1600200"/>
            <a:ext cx="118872" cy="393192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11" name="Внешний вид (заголовок)"/>
          <p:cNvSpPr txBox="1"/>
          <p:nvPr/>
        </p:nvSpPr>
        <p:spPr>
          <a:xfrm>
            <a:off x="4913376" y="1737360"/>
            <a:ext cx="2828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93E75"/>
                </a:solidFill>
              </a:rPr>
              <a:t>Внешний вид</a:t>
            </a:r>
            <a:endParaRPr lang="en-US" sz="2200" dirty="0"/>
          </a:p>
        </p:txBody>
      </p:sp>
      <p:sp>
        <p:nvSpPr>
          <p:cNvPr id="12" name="Внешний вид (текст)"/>
          <p:cNvSpPr txBox="1"/>
          <p:nvPr/>
        </p:nvSpPr>
        <p:spPr>
          <a:xfrm>
            <a:off x="4913376" y="2267712"/>
            <a:ext cx="282854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Опрятно и по-деловому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Спортивная форма и сменная обувь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Вопросы формы — классному руководителю</a:t>
            </a:r>
            <a:endParaRPr lang="en-US" sz="2000" dirty="0"/>
          </a:p>
        </p:txBody>
      </p:sp>
      <p:sp>
        <p:nvSpPr>
          <p:cNvPr id="13" name="Домашние задания (фон)"/>
          <p:cNvSpPr/>
          <p:nvPr/>
        </p:nvSpPr>
        <p:spPr>
          <a:xfrm>
            <a:off x="819912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4" name="Домашние задания (полоса)"/>
          <p:cNvSpPr/>
          <p:nvPr/>
        </p:nvSpPr>
        <p:spPr>
          <a:xfrm>
            <a:off x="8199120" y="1600200"/>
            <a:ext cx="118872" cy="3931920"/>
          </a:xfrm>
          <a:prstGeom prst="rect">
            <a:avLst/>
          </a:prstGeom>
          <a:solidFill>
            <a:srgbClr val="35AAA3"/>
          </a:solidFill>
          <a:ln w="12700">
            <a:solidFill>
              <a:srgbClr val="35AAA3"/>
            </a:solidFill>
            <a:prstDash val="solid"/>
          </a:ln>
        </p:spPr>
      </p:sp>
      <p:sp>
        <p:nvSpPr>
          <p:cNvPr id="15" name="Домашние задания (заголовок)"/>
          <p:cNvSpPr txBox="1"/>
          <p:nvPr/>
        </p:nvSpPr>
        <p:spPr>
          <a:xfrm>
            <a:off x="8555736" y="1737360"/>
            <a:ext cx="2828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7B75"/>
                </a:solidFill>
              </a:rPr>
              <a:t>Домашние задания</a:t>
            </a:r>
            <a:endParaRPr lang="en-US" sz="2200" dirty="0"/>
          </a:p>
        </p:txBody>
      </p:sp>
      <p:sp>
        <p:nvSpPr>
          <p:cNvPr id="16" name="Домашние задания (текст)"/>
          <p:cNvSpPr txBox="1"/>
          <p:nvPr/>
        </p:nvSpPr>
        <p:spPr>
          <a:xfrm>
            <a:off x="8555736" y="2267712"/>
            <a:ext cx="282854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Время соответствует норме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Проблемы — к учителю или классному руководителю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Режим сна важнее лишнего часа ДЗ</a:t>
            </a:r>
            <a:endParaRPr lang="en-US" sz="2000" dirty="0"/>
          </a:p>
        </p:txBody>
      </p:sp>
      <p:sp>
        <p:nvSpPr>
          <p:cNvPr id="17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FFF0DB"/>
          </a:solidFill>
          <a:ln w="15875">
            <a:solidFill>
              <a:srgbClr val="EFA14A"/>
            </a:solidFill>
            <a:prstDash val="solid"/>
          </a:ln>
        </p:spPr>
      </p:sp>
      <p:sp>
        <p:nvSpPr>
          <p:cNvPr id="18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19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500"/>
                </a:solidFill>
              </a:rPr>
              <a:t>!</a:t>
            </a:r>
            <a:endParaRPr lang="en-US" sz="1800" dirty="0"/>
          </a:p>
        </p:txBody>
      </p:sp>
      <p:sp>
        <p:nvSpPr>
          <p:cNvPr id="20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3284F"/>
                </a:solidFill>
              </a:rPr>
              <a:t>Совет: оформите памятку в одну страницу и закрепите в чате класса.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авандовый">
  <a:themeElements>
    <a:clrScheme name="Лавандовый">
      <a:dk1>
        <a:srgbClr val="33284F"/>
      </a:dk1>
      <a:lt1>
        <a:srgbClr val="FFFFFF"/>
      </a:lt1>
      <a:dk2>
        <a:srgbClr val="5A3CB2"/>
      </a:dk2>
      <a:lt2>
        <a:srgbClr val="FBF9FF"/>
      </a:lt2>
      <a:accent1>
        <a:srgbClr val="7B5BD6"/>
      </a:accent1>
      <a:accent2>
        <a:srgbClr val="DE6BA3"/>
      </a:accent2>
      <a:accent3>
        <a:srgbClr val="35AAA3"/>
      </a:accent3>
      <a:accent4>
        <a:srgbClr val="EFA14A"/>
      </a:accent4>
      <a:accent5>
        <a:srgbClr val="5A3CB2"/>
      </a:accent5>
      <a:accent6>
        <a:srgbClr val="A93E75"/>
      </a:accent6>
      <a:hlink>
        <a:srgbClr val="5A3CB2"/>
      </a:hlink>
      <a:folHlink>
        <a:srgbClr val="A93E75"/>
      </a:folHlink>
    </a:clrScheme>
    <a:fontScheme name="Лавандов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Единые правила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2026-11-04T11:04:32Z</dcterms:created>
  <dcterms:modified xsi:type="dcterms:W3CDTF">2026-11-04T11:04:32Z</dcterms:modified>
</cp:coreProperties>
</file>