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 1 из 4 серии «Цифровая безопасность и мошенники». Для классного руководителя.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Источники: Банк России (сообщение от 26.05.2026), представитель ВТБ (I кв. 2026), материалы МВД о ст. 187 УК РФ. Если цифры вызывают вопросы — ссылайтесь на то, что оценки разных организаций отличаются.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Покажите детям по одной реальной формулировке из каждой схемы (без имён и ссылок).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Проговорите алгоритм вслух с классом. Если ребёнок уже участвовал в схеме — подключите психолога и социального педагога, сообщите администрации.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Сроки ориентировочные — согласуйте с планом воспитательной работы школы.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 перегружайте детей статьями: достаточно двух-трёх ключевых фактов (возраст 16 лет и ответственность семьи).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Завершите классный час этой фразой и предложите детям повторить её хором.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2/_img2/cloud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6880" y="45720"/>
            <a:ext cx="2743200" cy="1627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DDEBFB"/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2799A"/>
                </a:solidFill>
              </a:rPr>
              <a:t>Цифровая безопасность и мошенники</a:t>
            </a:r>
            <a:endParaRPr lang="en-US" sz="11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1E3556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62799A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2799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053328"/>
            <a:ext cx="12191695" cy="804672"/>
          </a:xfrm>
          <a:prstGeom prst="rect">
            <a:avLst/>
          </a:prstGeom>
          <a:solidFill>
            <a:srgbClr val="DDEBFB"/>
          </a:solidFill>
          <a:ln/>
        </p:spPr>
      </p:sp>
      <p:pic>
        <p:nvPicPr>
          <p:cNvPr id="3" name="Image 0" descr="/tmp/claude-0/-home-claude/93712537-5989-58f1-97cf-3125139d8776/scratchpad/out2/_img2/art_sk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365760"/>
            <a:ext cx="4663440" cy="533095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2799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731520" y="594360"/>
            <a:ext cx="4937760" cy="420624"/>
          </a:xfrm>
          <a:prstGeom prst="roundRect">
            <a:avLst>
              <a:gd name="adj" fmla="val 50000"/>
            </a:avLst>
          </a:prstGeom>
          <a:solidFill>
            <a:srgbClr val="2F7FE8"/>
          </a:solidFill>
          <a:ln w="12700">
            <a:solidFill>
              <a:srgbClr val="2F7FE8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731520" y="594360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ЦИФРОВАЯ БЕЗОПАСНОСТЬ И МОШЕННИКИ</a:t>
            </a:r>
            <a:endParaRPr lang="en-US" sz="13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731520" y="123444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E3556"/>
                </a:solidFill>
              </a:rPr>
              <a:t>Подростки и мошенники</a:t>
            </a:r>
            <a:endParaRPr lang="en-US" sz="4000" dirty="0"/>
          </a:p>
        </p:txBody>
      </p:sp>
      <p:sp>
        <p:nvSpPr>
          <p:cNvPr id="5" name="Подтема (фон)"/>
          <p:cNvSpPr/>
          <p:nvPr/>
        </p:nvSpPr>
        <p:spPr>
          <a:xfrm>
            <a:off x="731520" y="2743200"/>
            <a:ext cx="6400800" cy="1554480"/>
          </a:xfrm>
          <a:prstGeom prst="roundRect">
            <a:avLst>
              <a:gd name="adj" fmla="val 9412"/>
            </a:avLst>
          </a:prstGeom>
          <a:solidFill>
            <a:srgbClr val="E6F0FD"/>
          </a:solidFill>
          <a:ln w="12700">
            <a:solidFill>
              <a:srgbClr val="E6F0FD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6" name="Подтема (текст)"/>
          <p:cNvSpPr txBox="1"/>
          <p:nvPr/>
        </p:nvSpPr>
        <p:spPr>
          <a:xfrm>
            <a:off x="1143000" y="2743200"/>
            <a:ext cx="5577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5FB8"/>
                </a:solidFill>
              </a:rPr>
              <a:t>Рост числа мошенничеств с подростками: «курьеры», фишинг, фальшивые розыгрыши и вакансии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556"/>
                </a:solidFill>
              </a:rPr>
              <a:t>Методическая часть: зона риска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2799A"/>
                </a:solidFill>
              </a:rPr>
              <a:t>Дети — и мишень, и «инструмент» мошенников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2F7FE8"/>
          </a:solidFill>
          <a:ln w="12700">
            <a:solidFill>
              <a:srgbClr val="2F7FE8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02</a:t>
            </a:r>
            <a:endParaRPr lang="en-US" sz="2200" dirty="0"/>
          </a:p>
        </p:txBody>
      </p:sp>
      <p:sp>
        <p:nvSpPr>
          <p:cNvPr id="6" name="Показатель с 16 лет (фон)"/>
          <p:cNvSpPr/>
          <p:nvPr/>
        </p:nvSpPr>
        <p:spPr>
          <a:xfrm>
            <a:off x="548640" y="1554480"/>
            <a:ext cx="3535680" cy="1874520"/>
          </a:xfrm>
          <a:prstGeom prst="round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2F7FE8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7" name="Показатель с 16 лет"/>
          <p:cNvSpPr txBox="1"/>
          <p:nvPr/>
        </p:nvSpPr>
        <p:spPr>
          <a:xfrm>
            <a:off x="685800" y="1664208"/>
            <a:ext cx="326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1F5FB8"/>
                </a:solidFill>
              </a:rPr>
              <a:t>с 16 лет</a:t>
            </a:r>
            <a:endParaRPr lang="en-US" sz="3800" dirty="0"/>
          </a:p>
        </p:txBody>
      </p:sp>
      <p:sp>
        <p:nvSpPr>
          <p:cNvPr id="8" name="Показатель с 16 лет (подпись)"/>
          <p:cNvSpPr txBox="1"/>
          <p:nvPr/>
        </p:nvSpPr>
        <p:spPr>
          <a:xfrm>
            <a:off x="731520" y="2450592"/>
            <a:ext cx="31699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3556"/>
                </a:solidFill>
              </a:rPr>
              <a:t>наступает уголовная ответственность за дропперство (ст. 187 УК РФ)</a:t>
            </a:r>
            <a:endParaRPr lang="en-US" sz="1500" dirty="0"/>
          </a:p>
        </p:txBody>
      </p:sp>
      <p:sp>
        <p:nvSpPr>
          <p:cNvPr id="9" name="Показатель до 6 лет (фон)"/>
          <p:cNvSpPr/>
          <p:nvPr/>
        </p:nvSpPr>
        <p:spPr>
          <a:xfrm>
            <a:off x="4312920" y="1554480"/>
            <a:ext cx="3535680" cy="1874520"/>
          </a:xfrm>
          <a:prstGeom prst="round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14A0B3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0" name="Показатель до 6 лет"/>
          <p:cNvSpPr txBox="1"/>
          <p:nvPr/>
        </p:nvSpPr>
        <p:spPr>
          <a:xfrm>
            <a:off x="4450080" y="1664208"/>
            <a:ext cx="326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0E7C8C"/>
                </a:solidFill>
              </a:rPr>
              <a:t>до 6 лет</a:t>
            </a:r>
            <a:endParaRPr lang="en-US" sz="3800" dirty="0"/>
          </a:p>
        </p:txBody>
      </p:sp>
      <p:sp>
        <p:nvSpPr>
          <p:cNvPr id="11" name="Показатель до 6 лет (подпись)"/>
          <p:cNvSpPr txBox="1"/>
          <p:nvPr/>
        </p:nvSpPr>
        <p:spPr>
          <a:xfrm>
            <a:off x="4495800" y="2450592"/>
            <a:ext cx="31699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3556"/>
                </a:solidFill>
              </a:rPr>
              <a:t>лишения свободы грозит за передачу карты или проведение чужих операций</a:t>
            </a:r>
            <a:endParaRPr lang="en-US" sz="1500" dirty="0"/>
          </a:p>
        </p:txBody>
      </p:sp>
      <p:sp>
        <p:nvSpPr>
          <p:cNvPr id="12" name="Показатель ×3 и ×4 (фон)"/>
          <p:cNvSpPr/>
          <p:nvPr/>
        </p:nvSpPr>
        <p:spPr>
          <a:xfrm>
            <a:off x="8077200" y="1554480"/>
            <a:ext cx="3535680" cy="1874520"/>
          </a:xfrm>
          <a:prstGeom prst="round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38A56E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3" name="Показатель ×3 и ×4"/>
          <p:cNvSpPr txBox="1"/>
          <p:nvPr/>
        </p:nvSpPr>
        <p:spPr>
          <a:xfrm>
            <a:off x="8214360" y="1664208"/>
            <a:ext cx="326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2A7F53"/>
                </a:solidFill>
              </a:rPr>
              <a:t>×3 и ×4</a:t>
            </a:r>
            <a:endParaRPr lang="en-US" sz="3800" dirty="0"/>
          </a:p>
        </p:txBody>
      </p:sp>
      <p:sp>
        <p:nvSpPr>
          <p:cNvPr id="14" name="Показатель ×3 и ×4 (подпись)"/>
          <p:cNvSpPr txBox="1"/>
          <p:nvPr/>
        </p:nvSpPr>
        <p:spPr>
          <a:xfrm>
            <a:off x="8260080" y="2450592"/>
            <a:ext cx="31699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3556"/>
                </a:solidFill>
              </a:rPr>
              <a:t>ЦБ: подростков-дропперов в 3 раза меньше, чем в I п. 2025; ВТБ: в 4 раза больше (14–17 лет, I кв. 2026)</a:t>
            </a:r>
            <a:endParaRPr lang="en-US" sz="1500" dirty="0"/>
          </a:p>
        </p:txBody>
      </p:sp>
      <p:sp>
        <p:nvSpPr>
          <p:cNvPr id="15" name="Почему подростки удобны (фон)"/>
          <p:cNvSpPr/>
          <p:nvPr/>
        </p:nvSpPr>
        <p:spPr>
          <a:xfrm>
            <a:off x="548640" y="3611880"/>
            <a:ext cx="5417820" cy="1920240"/>
          </a:xfrm>
          <a:prstGeom prst="roundRect">
            <a:avLst>
              <a:gd name="adj" fmla="val 7619"/>
            </a:avLst>
          </a:prstGeom>
          <a:solidFill>
            <a:srgbClr val="E2F5F8"/>
          </a:solidFill>
          <a:ln w="12700">
            <a:solidFill>
              <a:srgbClr val="E2F5F8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6" name="Почему подростки удобны (заголовок)"/>
          <p:cNvSpPr txBox="1"/>
          <p:nvPr/>
        </p:nvSpPr>
        <p:spPr>
          <a:xfrm>
            <a:off x="777240" y="3749040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E7C8C"/>
                </a:solidFill>
              </a:rPr>
              <a:t>Почему подростки удобны</a:t>
            </a:r>
            <a:endParaRPr lang="en-US" sz="2000" dirty="0"/>
          </a:p>
        </p:txBody>
      </p:sp>
      <p:sp>
        <p:nvSpPr>
          <p:cNvPr id="17" name="Почему подростки удобны (текст)"/>
          <p:cNvSpPr txBox="1"/>
          <p:nvPr/>
        </p:nvSpPr>
        <p:spPr>
          <a:xfrm>
            <a:off x="777240" y="4279392"/>
            <a:ext cx="49606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3556"/>
                </a:solidFill>
              </a:rPr>
              <a:t>Хотят быстрых денег и самостоятельности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3556"/>
                </a:solidFill>
              </a:rPr>
              <a:t>Не знают, что «подработка» — преступление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3556"/>
                </a:solidFill>
              </a:rPr>
              <a:t>Редко советуются со взрослыми</a:t>
            </a:r>
            <a:endParaRPr lang="en-US" sz="1600" dirty="0"/>
          </a:p>
        </p:txBody>
      </p:sp>
      <p:sp>
        <p:nvSpPr>
          <p:cNvPr id="18" name="Как вовлекают (фон)"/>
          <p:cNvSpPr/>
          <p:nvPr/>
        </p:nvSpPr>
        <p:spPr>
          <a:xfrm>
            <a:off x="6195060" y="3611880"/>
            <a:ext cx="5417820" cy="1920240"/>
          </a:xfrm>
          <a:prstGeom prst="roundRect">
            <a:avLst>
              <a:gd name="adj" fmla="val 7619"/>
            </a:avLst>
          </a:prstGeom>
          <a:solidFill>
            <a:srgbClr val="E4F5EC"/>
          </a:solidFill>
          <a:ln w="12700">
            <a:solidFill>
              <a:srgbClr val="E4F5EC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9" name="Как вовлекают (заголовок)"/>
          <p:cNvSpPr txBox="1"/>
          <p:nvPr/>
        </p:nvSpPr>
        <p:spPr>
          <a:xfrm>
            <a:off x="6423660" y="3749040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A7F53"/>
                </a:solidFill>
              </a:rPr>
              <a:t>Как вовлекают</a:t>
            </a:r>
            <a:endParaRPr lang="en-US" sz="2000" dirty="0"/>
          </a:p>
        </p:txBody>
      </p:sp>
      <p:sp>
        <p:nvSpPr>
          <p:cNvPr id="20" name="Как вовлекают (текст)"/>
          <p:cNvSpPr txBox="1"/>
          <p:nvPr/>
        </p:nvSpPr>
        <p:spPr>
          <a:xfrm>
            <a:off x="6423660" y="4279392"/>
            <a:ext cx="49606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3556"/>
                </a:solidFill>
              </a:rPr>
              <a:t>Объявления «подработка» в чатах, играх и соцсетях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3556"/>
                </a:solidFill>
              </a:rPr>
              <a:t>Просят «просто» получить или передать карту, пакет, деньги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3556"/>
                </a:solidFill>
              </a:rPr>
              <a:t>После первого шага — давление и шантаж</a:t>
            </a:r>
            <a:endParaRPr lang="en-US" sz="1600" dirty="0"/>
          </a:p>
        </p:txBody>
      </p:sp>
      <p:sp>
        <p:nvSpPr>
          <p:cNvPr id="21" name="Вывод (фон)"/>
          <p:cNvSpPr/>
          <p:nvPr/>
        </p:nvSpPr>
        <p:spPr>
          <a:xfrm>
            <a:off x="548640" y="5623560"/>
            <a:ext cx="11064240" cy="603504"/>
          </a:xfrm>
          <a:prstGeom prst="roundRect">
            <a:avLst>
              <a:gd name="adj" fmla="val 21212"/>
            </a:avLst>
          </a:prstGeom>
          <a:solidFill>
            <a:srgbClr val="FFF3DC"/>
          </a:solidFill>
          <a:ln w="15875">
            <a:solidFill>
              <a:srgbClr val="F2A93B"/>
            </a:solidFill>
            <a:prstDash val="solid"/>
          </a:ln>
        </p:spPr>
      </p:sp>
      <p:sp>
        <p:nvSpPr>
          <p:cNvPr id="22" name="Вывод (значок)"/>
          <p:cNvSpPr/>
          <p:nvPr/>
        </p:nvSpPr>
        <p:spPr>
          <a:xfrm>
            <a:off x="731520" y="5724144"/>
            <a:ext cx="402336" cy="402336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23" name="Вывод (знак)"/>
          <p:cNvSpPr txBox="1"/>
          <p:nvPr/>
        </p:nvSpPr>
        <p:spPr>
          <a:xfrm>
            <a:off x="73152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A0A"/>
                </a:solidFill>
              </a:rPr>
              <a:t>!</a:t>
            </a:r>
            <a:endParaRPr lang="en-US" sz="1800" dirty="0"/>
          </a:p>
        </p:txBody>
      </p:sp>
      <p:sp>
        <p:nvSpPr>
          <p:cNvPr id="24" name="Вывод (текст)"/>
          <p:cNvSpPr txBox="1"/>
          <p:nvPr/>
        </p:nvSpPr>
        <p:spPr>
          <a:xfrm>
            <a:off x="1325880" y="562356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556"/>
                </a:solidFill>
              </a:rPr>
              <a:t>Данные ведомств расходятся, но риск остаётся: на каникулах у детей больше свободного времени и онлайн-активности.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2799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556"/>
                </a:solidFill>
              </a:rPr>
              <a:t>Методическая часть: четыре схемы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2799A"/>
                </a:solidFill>
              </a:rPr>
              <a:t>Что чаще всего предлагают подросткам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2F7FE8"/>
          </a:solidFill>
          <a:ln w="12700">
            <a:solidFill>
              <a:srgbClr val="2F7FE8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03</a:t>
            </a:r>
            <a:endParaRPr lang="en-US" sz="2200" dirty="0"/>
          </a:p>
        </p:txBody>
      </p:sp>
      <p:sp>
        <p:nvSpPr>
          <p:cNvPr id="6" name="«Курьер» (фон)"/>
          <p:cNvSpPr/>
          <p:nvPr/>
        </p:nvSpPr>
        <p:spPr>
          <a:xfrm>
            <a:off x="548640" y="1600200"/>
            <a:ext cx="5417820" cy="2217420"/>
          </a:xfrm>
          <a:prstGeom prst="roundRect">
            <a:avLst>
              <a:gd name="adj" fmla="val 6598"/>
            </a:avLst>
          </a:prstGeom>
          <a:solidFill>
            <a:srgbClr val="E6F0FD"/>
          </a:solidFill>
          <a:ln w="12700">
            <a:solidFill>
              <a:srgbClr val="E6F0FD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7" name="Номер 1"/>
          <p:cNvSpPr/>
          <p:nvPr/>
        </p:nvSpPr>
        <p:spPr>
          <a:xfrm>
            <a:off x="731520" y="1783080"/>
            <a:ext cx="566928" cy="566928"/>
          </a:xfrm>
          <a:prstGeom prst="ellipse">
            <a:avLst/>
          </a:prstGeom>
          <a:solidFill>
            <a:srgbClr val="2F7FE8"/>
          </a:solidFill>
          <a:ln w="12700">
            <a:solidFill>
              <a:srgbClr val="2F7FE8"/>
            </a:solidFill>
            <a:prstDash val="solid"/>
          </a:ln>
        </p:spPr>
      </p:sp>
      <p:sp>
        <p:nvSpPr>
          <p:cNvPr id="8" name="Номер 1 (текст)"/>
          <p:cNvSpPr txBox="1"/>
          <p:nvPr/>
        </p:nvSpPr>
        <p:spPr>
          <a:xfrm>
            <a:off x="73152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9" name="«Курьер» (заголовок)"/>
          <p:cNvSpPr txBox="1"/>
          <p:nvPr/>
        </p:nvSpPr>
        <p:spPr>
          <a:xfrm>
            <a:off x="1463040" y="1737360"/>
            <a:ext cx="42748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5FB8"/>
                </a:solidFill>
              </a:rPr>
              <a:t>«Курьер»</a:t>
            </a:r>
            <a:endParaRPr lang="en-US" sz="1700" dirty="0"/>
          </a:p>
        </p:txBody>
      </p:sp>
      <p:sp>
        <p:nvSpPr>
          <p:cNvPr id="10" name="«Курьер» (текст)"/>
          <p:cNvSpPr txBox="1"/>
          <p:nvPr/>
        </p:nvSpPr>
        <p:spPr>
          <a:xfrm>
            <a:off x="1463040" y="2267712"/>
            <a:ext cx="4274820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3556"/>
                </a:solidFill>
              </a:rPr>
              <a:t>Забрать пакет или деньги и передать «куратору»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3556"/>
                </a:solidFill>
              </a:rPr>
              <a:t>Так подросток становится соучастником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3556"/>
                </a:solidFill>
              </a:rPr>
              <a:t>Иногда — «задание» вроде поджога (тяжкое преступление)</a:t>
            </a:r>
            <a:endParaRPr lang="en-US" sz="1500" dirty="0"/>
          </a:p>
        </p:txBody>
      </p:sp>
      <p:sp>
        <p:nvSpPr>
          <p:cNvPr id="11" name="Фишинг (фон)"/>
          <p:cNvSpPr/>
          <p:nvPr/>
        </p:nvSpPr>
        <p:spPr>
          <a:xfrm>
            <a:off x="6195060" y="1600200"/>
            <a:ext cx="5417820" cy="2217420"/>
          </a:xfrm>
          <a:prstGeom prst="roundRect">
            <a:avLst>
              <a:gd name="adj" fmla="val 6598"/>
            </a:avLst>
          </a:prstGeom>
          <a:solidFill>
            <a:srgbClr val="E2F5F8"/>
          </a:solidFill>
          <a:ln w="12700">
            <a:solidFill>
              <a:srgbClr val="E2F5F8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2" name="Номер 2"/>
          <p:cNvSpPr/>
          <p:nvPr/>
        </p:nvSpPr>
        <p:spPr>
          <a:xfrm>
            <a:off x="6377940" y="1783080"/>
            <a:ext cx="566928" cy="566928"/>
          </a:xfrm>
          <a:prstGeom prst="ellipse">
            <a:avLst/>
          </a:prstGeom>
          <a:solidFill>
            <a:srgbClr val="14A0B3"/>
          </a:solidFill>
          <a:ln w="12700">
            <a:solidFill>
              <a:srgbClr val="14A0B3"/>
            </a:solidFill>
            <a:prstDash val="solid"/>
          </a:ln>
        </p:spPr>
      </p:sp>
      <p:sp>
        <p:nvSpPr>
          <p:cNvPr id="13" name="Номер 2 (текст)"/>
          <p:cNvSpPr txBox="1"/>
          <p:nvPr/>
        </p:nvSpPr>
        <p:spPr>
          <a:xfrm>
            <a:off x="637794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Фишинг (заголовок)"/>
          <p:cNvSpPr txBox="1"/>
          <p:nvPr/>
        </p:nvSpPr>
        <p:spPr>
          <a:xfrm>
            <a:off x="7109460" y="1737360"/>
            <a:ext cx="42748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E7C8C"/>
                </a:solidFill>
              </a:rPr>
              <a:t>Фишинг</a:t>
            </a:r>
            <a:endParaRPr lang="en-US" sz="1700" dirty="0"/>
          </a:p>
        </p:txBody>
      </p:sp>
      <p:sp>
        <p:nvSpPr>
          <p:cNvPr id="15" name="Фишинг (текст)"/>
          <p:cNvSpPr txBox="1"/>
          <p:nvPr/>
        </p:nvSpPr>
        <p:spPr>
          <a:xfrm>
            <a:off x="7109460" y="2267712"/>
            <a:ext cx="4274820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3556"/>
                </a:solidFill>
              </a:rPr>
              <a:t>Ссылка «аккаунт заблокирован»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3556"/>
                </a:solidFill>
              </a:rPr>
              <a:t>Поддельная страница входа в игру, соцсеть, «Госуслуги»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3556"/>
                </a:solidFill>
              </a:rPr>
              <a:t>Цель — логин, пароль и код из СМС</a:t>
            </a:r>
            <a:endParaRPr lang="en-US" sz="1500" dirty="0"/>
          </a:p>
        </p:txBody>
      </p:sp>
      <p:sp>
        <p:nvSpPr>
          <p:cNvPr id="16" name="Фальшивые розыгрыши (фон)"/>
          <p:cNvSpPr/>
          <p:nvPr/>
        </p:nvSpPr>
        <p:spPr>
          <a:xfrm>
            <a:off x="548640" y="4046220"/>
            <a:ext cx="5417820" cy="2217420"/>
          </a:xfrm>
          <a:prstGeom prst="roundRect">
            <a:avLst>
              <a:gd name="adj" fmla="val 6598"/>
            </a:avLst>
          </a:prstGeom>
          <a:solidFill>
            <a:srgbClr val="E4F5EC"/>
          </a:solidFill>
          <a:ln w="12700">
            <a:solidFill>
              <a:srgbClr val="E4F5EC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7" name="Номер 3"/>
          <p:cNvSpPr/>
          <p:nvPr/>
        </p:nvSpPr>
        <p:spPr>
          <a:xfrm>
            <a:off x="731520" y="4229100"/>
            <a:ext cx="566928" cy="566928"/>
          </a:xfrm>
          <a:prstGeom prst="ellipse">
            <a:avLst/>
          </a:prstGeom>
          <a:solidFill>
            <a:srgbClr val="38A56E"/>
          </a:solidFill>
          <a:ln w="12700">
            <a:solidFill>
              <a:srgbClr val="38A56E"/>
            </a:solidFill>
            <a:prstDash val="solid"/>
          </a:ln>
        </p:spPr>
      </p:sp>
      <p:sp>
        <p:nvSpPr>
          <p:cNvPr id="18" name="Номер 3 (текст)"/>
          <p:cNvSpPr txBox="1"/>
          <p:nvPr/>
        </p:nvSpPr>
        <p:spPr>
          <a:xfrm>
            <a:off x="731520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9" name="Фальшивые розыгрыши (заголовок)"/>
          <p:cNvSpPr txBox="1"/>
          <p:nvPr/>
        </p:nvSpPr>
        <p:spPr>
          <a:xfrm>
            <a:off x="1463040" y="4183380"/>
            <a:ext cx="42748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A7F53"/>
                </a:solidFill>
              </a:rPr>
              <a:t>Фальшивые розыгрыши</a:t>
            </a:r>
            <a:endParaRPr lang="en-US" sz="1700" dirty="0"/>
          </a:p>
        </p:txBody>
      </p:sp>
      <p:sp>
        <p:nvSpPr>
          <p:cNvPr id="20" name="Фальшивые розыгрыши (текст)"/>
          <p:cNvSpPr txBox="1"/>
          <p:nvPr/>
        </p:nvSpPr>
        <p:spPr>
          <a:xfrm>
            <a:off x="1463040" y="4713732"/>
            <a:ext cx="4274820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3556"/>
                </a:solidFill>
              </a:rPr>
              <a:t>«Вы выиграли телефон, скины, подписку»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3556"/>
                </a:solidFill>
              </a:rPr>
              <a:t>Сначала просят «оплатить доставку» или данные карты родителей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3556"/>
                </a:solidFill>
              </a:rPr>
              <a:t>Приз не приходит, деньги списываются</a:t>
            </a:r>
            <a:endParaRPr lang="en-US" sz="1500" dirty="0"/>
          </a:p>
        </p:txBody>
      </p:sp>
      <p:sp>
        <p:nvSpPr>
          <p:cNvPr id="21" name="Фальшивые вакансии (фон)"/>
          <p:cNvSpPr/>
          <p:nvPr/>
        </p:nvSpPr>
        <p:spPr>
          <a:xfrm>
            <a:off x="6195060" y="4046220"/>
            <a:ext cx="5417820" cy="2217420"/>
          </a:xfrm>
          <a:prstGeom prst="roundRect">
            <a:avLst>
              <a:gd name="adj" fmla="val 6598"/>
            </a:avLst>
          </a:prstGeom>
          <a:solidFill>
            <a:srgbClr val="FFF3DC"/>
          </a:solidFill>
          <a:ln w="12700">
            <a:solidFill>
              <a:srgbClr val="FFF3DC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22" name="Номер 4"/>
          <p:cNvSpPr/>
          <p:nvPr/>
        </p:nvSpPr>
        <p:spPr>
          <a:xfrm>
            <a:off x="6377940" y="4229100"/>
            <a:ext cx="566928" cy="566928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23" name="Номер 4 (текст)"/>
          <p:cNvSpPr txBox="1"/>
          <p:nvPr/>
        </p:nvSpPr>
        <p:spPr>
          <a:xfrm>
            <a:off x="6377940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A2A0A"/>
                </a:solidFill>
              </a:rPr>
              <a:t>4</a:t>
            </a:r>
            <a:endParaRPr lang="en-US" sz="2200" dirty="0"/>
          </a:p>
        </p:txBody>
      </p:sp>
      <p:sp>
        <p:nvSpPr>
          <p:cNvPr id="24" name="Фальшивые вакансии (заголовок)"/>
          <p:cNvSpPr txBox="1"/>
          <p:nvPr/>
        </p:nvSpPr>
        <p:spPr>
          <a:xfrm>
            <a:off x="7109460" y="4183380"/>
            <a:ext cx="42748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A5670A"/>
                </a:solidFill>
              </a:rPr>
              <a:t>Фальшивые вакансии</a:t>
            </a:r>
            <a:endParaRPr lang="en-US" sz="1700" dirty="0"/>
          </a:p>
        </p:txBody>
      </p:sp>
      <p:sp>
        <p:nvSpPr>
          <p:cNvPr id="25" name="Фальшивые вакансии (текст)"/>
          <p:cNvSpPr txBox="1"/>
          <p:nvPr/>
        </p:nvSpPr>
        <p:spPr>
          <a:xfrm>
            <a:off x="7109460" y="4713732"/>
            <a:ext cx="4274820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3556"/>
                </a:solidFill>
              </a:rPr>
              <a:t>«Работа для школьников: 2000 ₽ в час»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3556"/>
                </a:solidFill>
              </a:rPr>
              <a:t>Просят карту «для зарплаты», документы, оплату «обучения»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3556"/>
                </a:solidFill>
              </a:rPr>
              <a:t>Часто это вербовка в дропперы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2799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556"/>
                </a:solidFill>
              </a:rPr>
              <a:t>Методическая часть: что делать при вовлечении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2799A"/>
                </a:solidFill>
              </a:rPr>
              <a:t>Алгоритм для ребёнка и классного руководителя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2F7FE8"/>
          </a:solidFill>
          <a:ln w="12700">
            <a:solidFill>
              <a:srgbClr val="2F7FE8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04</a:t>
            </a:r>
            <a:endParaRPr lang="en-US" sz="2200" dirty="0"/>
          </a:p>
        </p:txBody>
      </p:sp>
      <p:sp>
        <p:nvSpPr>
          <p:cNvPr id="6" name="Шаг 1 (фон)"/>
          <p:cNvSpPr/>
          <p:nvPr/>
        </p:nvSpPr>
        <p:spPr>
          <a:xfrm>
            <a:off x="548640" y="1600200"/>
            <a:ext cx="2532888" cy="3931920"/>
          </a:xfrm>
          <a:prstGeom prst="roundRect">
            <a:avLst>
              <a:gd name="adj" fmla="val 5776"/>
            </a:avLst>
          </a:prstGeom>
          <a:solidFill>
            <a:srgbClr val="E6F0FD"/>
          </a:solidFill>
          <a:ln w="12700">
            <a:solidFill>
              <a:srgbClr val="E6F0FD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7" name="Шаг 1 (кружок)"/>
          <p:cNvSpPr/>
          <p:nvPr/>
        </p:nvSpPr>
        <p:spPr>
          <a:xfrm>
            <a:off x="731520" y="1783080"/>
            <a:ext cx="530352" cy="530352"/>
          </a:xfrm>
          <a:prstGeom prst="ellipse">
            <a:avLst/>
          </a:prstGeom>
          <a:solidFill>
            <a:srgbClr val="2F7FE8"/>
          </a:solidFill>
          <a:ln w="12700">
            <a:solidFill>
              <a:srgbClr val="2F7FE8"/>
            </a:solidFill>
            <a:prstDash val="solid"/>
          </a:ln>
        </p:spPr>
      </p:sp>
      <p:sp>
        <p:nvSpPr>
          <p:cNvPr id="8" name="Шаг 1 (цифра)"/>
          <p:cNvSpPr txBox="1"/>
          <p:nvPr/>
        </p:nvSpPr>
        <p:spPr>
          <a:xfrm>
            <a:off x="731520" y="17830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9" name="Шаг 1 (заголовок)"/>
          <p:cNvSpPr txBox="1"/>
          <p:nvPr/>
        </p:nvSpPr>
        <p:spPr>
          <a:xfrm>
            <a:off x="731520" y="2423160"/>
            <a:ext cx="2167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5FB8"/>
                </a:solidFill>
              </a:rPr>
              <a:t>Стоп</a:t>
            </a:r>
            <a:endParaRPr lang="en-US" sz="2000" dirty="0"/>
          </a:p>
        </p:txBody>
      </p:sp>
      <p:sp>
        <p:nvSpPr>
          <p:cNvPr id="10" name="Шаг 1 (текст)"/>
          <p:cNvSpPr txBox="1"/>
          <p:nvPr/>
        </p:nvSpPr>
        <p:spPr>
          <a:xfrm>
            <a:off x="731520" y="2971800"/>
            <a:ext cx="216712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3556"/>
                </a:solidFill>
              </a:rPr>
              <a:t>Не переводить деньги, не отдавать карту, не выполнять «задания»</a:t>
            </a:r>
            <a:endParaRPr lang="en-US" sz="1800" dirty="0"/>
          </a:p>
        </p:txBody>
      </p:sp>
      <p:sp>
        <p:nvSpPr>
          <p:cNvPr id="11" name="Стрелка 1"/>
          <p:cNvSpPr/>
          <p:nvPr/>
        </p:nvSpPr>
        <p:spPr>
          <a:xfrm rot="5400000">
            <a:off x="3127248" y="3438144"/>
            <a:ext cx="219456" cy="256032"/>
          </a:xfrm>
          <a:prstGeom prst="triangl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2" name="Шаг 2 (фон)"/>
          <p:cNvSpPr/>
          <p:nvPr/>
        </p:nvSpPr>
        <p:spPr>
          <a:xfrm>
            <a:off x="3392424" y="1600200"/>
            <a:ext cx="2532888" cy="3931920"/>
          </a:xfrm>
          <a:prstGeom prst="roundRect">
            <a:avLst>
              <a:gd name="adj" fmla="val 5776"/>
            </a:avLst>
          </a:prstGeom>
          <a:solidFill>
            <a:srgbClr val="E2F5F8"/>
          </a:solidFill>
          <a:ln w="12700">
            <a:solidFill>
              <a:srgbClr val="E2F5F8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3" name="Шаг 2 (кружок)"/>
          <p:cNvSpPr/>
          <p:nvPr/>
        </p:nvSpPr>
        <p:spPr>
          <a:xfrm>
            <a:off x="3575304" y="1783080"/>
            <a:ext cx="530352" cy="530352"/>
          </a:xfrm>
          <a:prstGeom prst="ellipse">
            <a:avLst/>
          </a:prstGeom>
          <a:solidFill>
            <a:srgbClr val="14A0B3"/>
          </a:solidFill>
          <a:ln w="12700">
            <a:solidFill>
              <a:srgbClr val="14A0B3"/>
            </a:solidFill>
            <a:prstDash val="solid"/>
          </a:ln>
        </p:spPr>
      </p:sp>
      <p:sp>
        <p:nvSpPr>
          <p:cNvPr id="14" name="Шаг 2 (цифра)"/>
          <p:cNvSpPr txBox="1"/>
          <p:nvPr/>
        </p:nvSpPr>
        <p:spPr>
          <a:xfrm>
            <a:off x="3575304" y="17830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5" name="Шаг 2 (заголовок)"/>
          <p:cNvSpPr txBox="1"/>
          <p:nvPr/>
        </p:nvSpPr>
        <p:spPr>
          <a:xfrm>
            <a:off x="3575304" y="2423160"/>
            <a:ext cx="2167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E7C8C"/>
                </a:solidFill>
              </a:rPr>
              <a:t>Рассказать</a:t>
            </a:r>
            <a:endParaRPr lang="en-US" sz="2000" dirty="0"/>
          </a:p>
        </p:txBody>
      </p:sp>
      <p:sp>
        <p:nvSpPr>
          <p:cNvPr id="16" name="Шаг 2 (текст)"/>
          <p:cNvSpPr txBox="1"/>
          <p:nvPr/>
        </p:nvSpPr>
        <p:spPr>
          <a:xfrm>
            <a:off x="3575304" y="2971800"/>
            <a:ext cx="216712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3556"/>
                </a:solidFill>
              </a:rPr>
              <a:t>Родителям или классному руководителю — без страха наказания</a:t>
            </a:r>
            <a:endParaRPr lang="en-US" sz="1800" dirty="0"/>
          </a:p>
        </p:txBody>
      </p:sp>
      <p:sp>
        <p:nvSpPr>
          <p:cNvPr id="17" name="Стрелка 2"/>
          <p:cNvSpPr/>
          <p:nvPr/>
        </p:nvSpPr>
        <p:spPr>
          <a:xfrm rot="5400000">
            <a:off x="5971032" y="3438144"/>
            <a:ext cx="219456" cy="256032"/>
          </a:xfrm>
          <a:prstGeom prst="triangl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8" name="Шаг 3 (фон)"/>
          <p:cNvSpPr/>
          <p:nvPr/>
        </p:nvSpPr>
        <p:spPr>
          <a:xfrm>
            <a:off x="6236208" y="1600200"/>
            <a:ext cx="2532888" cy="3931920"/>
          </a:xfrm>
          <a:prstGeom prst="roundRect">
            <a:avLst>
              <a:gd name="adj" fmla="val 5776"/>
            </a:avLst>
          </a:prstGeom>
          <a:solidFill>
            <a:srgbClr val="E4F5EC"/>
          </a:solidFill>
          <a:ln w="12700">
            <a:solidFill>
              <a:srgbClr val="E4F5EC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9" name="Шаг 3 (кружок)"/>
          <p:cNvSpPr/>
          <p:nvPr/>
        </p:nvSpPr>
        <p:spPr>
          <a:xfrm>
            <a:off x="6419088" y="1783080"/>
            <a:ext cx="530352" cy="530352"/>
          </a:xfrm>
          <a:prstGeom prst="ellipse">
            <a:avLst/>
          </a:prstGeom>
          <a:solidFill>
            <a:srgbClr val="38A56E"/>
          </a:solidFill>
          <a:ln w="12700">
            <a:solidFill>
              <a:srgbClr val="38A56E"/>
            </a:solidFill>
            <a:prstDash val="solid"/>
          </a:ln>
        </p:spPr>
      </p:sp>
      <p:sp>
        <p:nvSpPr>
          <p:cNvPr id="20" name="Шаг 3 (цифра)"/>
          <p:cNvSpPr txBox="1"/>
          <p:nvPr/>
        </p:nvSpPr>
        <p:spPr>
          <a:xfrm>
            <a:off x="6419088" y="17830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21" name="Шаг 3 (заголовок)"/>
          <p:cNvSpPr txBox="1"/>
          <p:nvPr/>
        </p:nvSpPr>
        <p:spPr>
          <a:xfrm>
            <a:off x="6419088" y="2423160"/>
            <a:ext cx="2167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A7F53"/>
                </a:solidFill>
              </a:rPr>
              <a:t>Сохранить</a:t>
            </a:r>
            <a:endParaRPr lang="en-US" sz="2000" dirty="0"/>
          </a:p>
        </p:txBody>
      </p:sp>
      <p:sp>
        <p:nvSpPr>
          <p:cNvPr id="22" name="Шаг 3 (текст)"/>
          <p:cNvSpPr txBox="1"/>
          <p:nvPr/>
        </p:nvSpPr>
        <p:spPr>
          <a:xfrm>
            <a:off x="6419088" y="2971800"/>
            <a:ext cx="216712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3556"/>
                </a:solidFill>
              </a:rPr>
              <a:t>Скриншоты переписки, номера, ссылки. Ничего не удалять</a:t>
            </a:r>
            <a:endParaRPr lang="en-US" sz="1800" dirty="0"/>
          </a:p>
        </p:txBody>
      </p:sp>
      <p:sp>
        <p:nvSpPr>
          <p:cNvPr id="23" name="Стрелка 3"/>
          <p:cNvSpPr/>
          <p:nvPr/>
        </p:nvSpPr>
        <p:spPr>
          <a:xfrm rot="5400000">
            <a:off x="8814816" y="3438144"/>
            <a:ext cx="219456" cy="256032"/>
          </a:xfrm>
          <a:prstGeom prst="triangl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24" name="Шаг 4 (фон)"/>
          <p:cNvSpPr/>
          <p:nvPr/>
        </p:nvSpPr>
        <p:spPr>
          <a:xfrm>
            <a:off x="9079992" y="1600200"/>
            <a:ext cx="2532888" cy="3931920"/>
          </a:xfrm>
          <a:prstGeom prst="roundRect">
            <a:avLst>
              <a:gd name="adj" fmla="val 5776"/>
            </a:avLst>
          </a:prstGeom>
          <a:solidFill>
            <a:srgbClr val="FFF3DC"/>
          </a:solidFill>
          <a:ln w="12700">
            <a:solidFill>
              <a:srgbClr val="FFF3DC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25" name="Шаг 4 (кружок)"/>
          <p:cNvSpPr/>
          <p:nvPr/>
        </p:nvSpPr>
        <p:spPr>
          <a:xfrm>
            <a:off x="9262872" y="1783080"/>
            <a:ext cx="530352" cy="530352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26" name="Шаг 4 (цифра)"/>
          <p:cNvSpPr txBox="1"/>
          <p:nvPr/>
        </p:nvSpPr>
        <p:spPr>
          <a:xfrm>
            <a:off x="9262872" y="17830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A0A"/>
                </a:solidFill>
              </a:rPr>
              <a:t>4</a:t>
            </a:r>
            <a:endParaRPr lang="en-US" sz="2000" dirty="0"/>
          </a:p>
        </p:txBody>
      </p:sp>
      <p:sp>
        <p:nvSpPr>
          <p:cNvPr id="27" name="Шаг 4 (заголовок)"/>
          <p:cNvSpPr txBox="1"/>
          <p:nvPr/>
        </p:nvSpPr>
        <p:spPr>
          <a:xfrm>
            <a:off x="9262872" y="2423160"/>
            <a:ext cx="2167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A5670A"/>
                </a:solidFill>
              </a:rPr>
              <a:t>Сообщить</a:t>
            </a:r>
            <a:endParaRPr lang="en-US" sz="2000" dirty="0"/>
          </a:p>
        </p:txBody>
      </p:sp>
      <p:sp>
        <p:nvSpPr>
          <p:cNvPr id="28" name="Шаг 4 (текст)"/>
          <p:cNvSpPr txBox="1"/>
          <p:nvPr/>
        </p:nvSpPr>
        <p:spPr>
          <a:xfrm>
            <a:off x="9262872" y="2971800"/>
            <a:ext cx="216712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3556"/>
                </a:solidFill>
              </a:rPr>
              <a:t>В банк — заблокировать карту; в полицию — 102 или 112</a:t>
            </a:r>
            <a:endParaRPr lang="en-US" sz="1800" dirty="0"/>
          </a:p>
        </p:txBody>
      </p:sp>
      <p:sp>
        <p:nvSpPr>
          <p:cNvPr id="29" name="Вывод (фон)"/>
          <p:cNvSpPr/>
          <p:nvPr/>
        </p:nvSpPr>
        <p:spPr>
          <a:xfrm>
            <a:off x="548640" y="5623560"/>
            <a:ext cx="11064240" cy="603504"/>
          </a:xfrm>
          <a:prstGeom prst="roundRect">
            <a:avLst>
              <a:gd name="adj" fmla="val 21212"/>
            </a:avLst>
          </a:prstGeom>
          <a:solidFill>
            <a:srgbClr val="FFF3DC"/>
          </a:solidFill>
          <a:ln w="15875">
            <a:solidFill>
              <a:srgbClr val="F2A93B"/>
            </a:solidFill>
            <a:prstDash val="solid"/>
          </a:ln>
        </p:spPr>
      </p:sp>
      <p:sp>
        <p:nvSpPr>
          <p:cNvPr id="30" name="Вывод (значок)"/>
          <p:cNvSpPr/>
          <p:nvPr/>
        </p:nvSpPr>
        <p:spPr>
          <a:xfrm>
            <a:off x="731520" y="5724144"/>
            <a:ext cx="402336" cy="402336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31" name="Вывод (знак)"/>
          <p:cNvSpPr txBox="1"/>
          <p:nvPr/>
        </p:nvSpPr>
        <p:spPr>
          <a:xfrm>
            <a:off x="73152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A0A"/>
                </a:solidFill>
              </a:rPr>
              <a:t>!</a:t>
            </a:r>
            <a:endParaRPr lang="en-US" sz="1800" dirty="0"/>
          </a:p>
        </p:txBody>
      </p:sp>
      <p:sp>
        <p:nvSpPr>
          <p:cNvPr id="32" name="Вывод (текст)"/>
          <p:cNvSpPr txBox="1"/>
          <p:nvPr/>
        </p:nvSpPr>
        <p:spPr>
          <a:xfrm>
            <a:off x="1325880" y="562356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556"/>
                </a:solidFill>
              </a:rPr>
              <a:t>Главное для ребёнка: обратиться к взрослому можно в любой момент, за обращение не ругают.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2799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556"/>
                </a:solidFill>
              </a:rPr>
              <a:t>Основные задачи классного руководителя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2799A"/>
                </a:solidFill>
              </a:rPr>
              <a:t>Что сделать до каникул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14A0B3"/>
          </a:solidFill>
          <a:ln w="12700">
            <a:solidFill>
              <a:srgbClr val="14A0B3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05</a:t>
            </a:r>
            <a:endParaRPr lang="en-US" sz="2200" dirty="0"/>
          </a:p>
        </p:txBody>
      </p:sp>
      <p:graphicFrame>
        <p:nvGraphicFramePr>
          <p:cNvPr id="6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5852160"/>
                <a:gridCol w="1737360"/>
                <a:gridCol w="292608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A0B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сделать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A0B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Когда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A0B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A0B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E7C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Провести классный час «Подработка, которая оказалась преступлением»: разобрать 4 схемы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Дети знают схемы и ответственность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E7C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Раздать родителям памятку: карты, приложения, с кем переписывается ребёнок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5–7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Родители предупреждены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E7C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Договориться в классе: любое «выгодное» предложение сначала обсуждается со взрослым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 классном часе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Правило принято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E7C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Побеседовать индивидуально с детьми, которым нужны деньги или внимание (с психологом)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Группа риска под наблюдением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E7C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Сообщить социальному педагогу и администрации о случаях вовлечения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 факту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Помощь семье и ребёнку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E7C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Оформить результат: протокол классного часа, лист ознакомления родителей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мероприятий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Документы для отчёта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2799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556"/>
                </a:solidFill>
              </a:rPr>
              <a:t>Нормативно-правовые акты и пояснения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2799A"/>
                </a:solidFill>
              </a:rPr>
              <a:t>На что опереться в разговоре с детьми и родителями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2F7FE8"/>
          </a:solidFill>
          <a:ln w="12700">
            <a:solidFill>
              <a:srgbClr val="2F7FE8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06</a:t>
            </a:r>
            <a:endParaRPr lang="en-US" sz="2200" dirty="0"/>
          </a:p>
        </p:txBody>
      </p:sp>
      <p:graphicFrame>
        <p:nvGraphicFramePr>
          <p:cNvPr id="7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3749040"/>
                <a:gridCol w="7315200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F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классного руководителя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FE8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5F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 РФ, ст. 187 (изменения вступили в силу 5.07.2025)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Ответственность за передачу карты или реквизитов и проведение чужих операций за вознаграждение — с 16 лет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FD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5F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 РФ, ст. 158 (ч. 3, п. «г») и ст. 159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Кража с банковского счёта и мошенничество; подросток-«курьер» может быть соучастником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5F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 РФ, ст. 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Возраст ответственности: общий — 16 лет, за ряд тяжких преступлений — 14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FD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5F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ГК РФ, ст. 1073–1074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Вред, причинённый подростком, возмещают родители (до 14 лет) или он сам, а при нехватке средств — родители (14–18 лет)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5F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120-ФЗ от 24.06.1999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Основа профилактики правонарушений несовершеннолетних; школа взаимодействует с КДН и полицией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FD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5FB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41-ФЗ от 01.04.2025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Платформа «Антифрод»: банки и операторы обмениваются данными о мошенничестве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Сноска"/>
          <p:cNvSpPr txBox="1"/>
          <p:nvPr/>
        </p:nvSpPr>
        <p:spPr>
          <a:xfrm>
            <a:off x="548640" y="61447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2799A"/>
                </a:solidFill>
              </a:rPr>
              <a:t>Номера статей и даты нормативных актов проверьте по актуальной редакции («КонсультантПлюс», «Гарант») перед использованием.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2799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556"/>
                </a:solidFill>
              </a:rPr>
              <a:t>Итоги: памятка для класса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2799A"/>
                </a:solidFill>
              </a:rPr>
              <a:t>Что сказать детям, родителям и что сделать самому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2F7FE8"/>
          </a:solidFill>
          <a:ln w="12700">
            <a:solidFill>
              <a:srgbClr val="2F7FE8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07</a:t>
            </a:r>
            <a:endParaRPr lang="en-US" sz="2200" dirty="0"/>
          </a:p>
        </p:txBody>
      </p:sp>
      <p:sp>
        <p:nvSpPr>
          <p:cNvPr id="6" name="Детям (фон)"/>
          <p:cNvSpPr/>
          <p:nvPr/>
        </p:nvSpPr>
        <p:spPr>
          <a:xfrm>
            <a:off x="548640" y="1600200"/>
            <a:ext cx="3535680" cy="3931920"/>
          </a:xfrm>
          <a:prstGeom prst="roundRect">
            <a:avLst>
              <a:gd name="adj" fmla="val 4138"/>
            </a:avLst>
          </a:prstGeom>
          <a:solidFill>
            <a:srgbClr val="E6F0FD"/>
          </a:solidFill>
          <a:ln w="12700">
            <a:solidFill>
              <a:srgbClr val="E6F0FD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7" name="Детям (заголовок)"/>
          <p:cNvSpPr txBox="1"/>
          <p:nvPr/>
        </p:nvSpPr>
        <p:spPr>
          <a:xfrm>
            <a:off x="777240" y="1737360"/>
            <a:ext cx="307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F5FB8"/>
                </a:solidFill>
              </a:rPr>
              <a:t>Детям</a:t>
            </a:r>
            <a:endParaRPr lang="en-US" sz="2100" dirty="0"/>
          </a:p>
        </p:txBody>
      </p:sp>
      <p:sp>
        <p:nvSpPr>
          <p:cNvPr id="8" name="Детям (текст)"/>
          <p:cNvSpPr txBox="1"/>
          <p:nvPr/>
        </p:nvSpPr>
        <p:spPr>
          <a:xfrm>
            <a:off x="777240" y="2267712"/>
            <a:ext cx="307848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1E3556"/>
                </a:solidFill>
              </a:rPr>
              <a:t>Быстрые деньги за простое задание — ловушка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1E3556"/>
                </a:solidFill>
              </a:rPr>
              <a:t>Карта и коды — только твои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1E3556"/>
                </a:solidFill>
              </a:rPr>
              <a:t>Сомневаешься — спроси взрослого</a:t>
            </a:r>
            <a:endParaRPr lang="en-US" sz="1900" dirty="0"/>
          </a:p>
        </p:txBody>
      </p:sp>
      <p:sp>
        <p:nvSpPr>
          <p:cNvPr id="9" name="Родителям (фон)"/>
          <p:cNvSpPr/>
          <p:nvPr/>
        </p:nvSpPr>
        <p:spPr>
          <a:xfrm>
            <a:off x="4312920" y="1600200"/>
            <a:ext cx="3535680" cy="3931920"/>
          </a:xfrm>
          <a:prstGeom prst="roundRect">
            <a:avLst>
              <a:gd name="adj" fmla="val 4138"/>
            </a:avLst>
          </a:prstGeom>
          <a:solidFill>
            <a:srgbClr val="E2F5F8"/>
          </a:solidFill>
          <a:ln w="12700">
            <a:solidFill>
              <a:srgbClr val="E2F5F8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0" name="Родителям (заголовок)"/>
          <p:cNvSpPr txBox="1"/>
          <p:nvPr/>
        </p:nvSpPr>
        <p:spPr>
          <a:xfrm>
            <a:off x="4541520" y="1737360"/>
            <a:ext cx="307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E7C8C"/>
                </a:solidFill>
              </a:rPr>
              <a:t>Родителям</a:t>
            </a:r>
            <a:endParaRPr lang="en-US" sz="2100" dirty="0"/>
          </a:p>
        </p:txBody>
      </p:sp>
      <p:sp>
        <p:nvSpPr>
          <p:cNvPr id="11" name="Родителям (текст)"/>
          <p:cNvSpPr txBox="1"/>
          <p:nvPr/>
        </p:nvSpPr>
        <p:spPr>
          <a:xfrm>
            <a:off x="4541520" y="2267712"/>
            <a:ext cx="307848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1E3556"/>
                </a:solidFill>
              </a:rPr>
              <a:t>Знать, где и с кем общается ребёнок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1E3556"/>
                </a:solidFill>
              </a:rPr>
              <a:t>Не наказывать за признание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1E3556"/>
                </a:solidFill>
              </a:rPr>
              <a:t>Подключить уведомления по карте</a:t>
            </a:r>
            <a:endParaRPr lang="en-US" sz="1900" dirty="0"/>
          </a:p>
        </p:txBody>
      </p:sp>
      <p:sp>
        <p:nvSpPr>
          <p:cNvPr id="12" name="Классному руководителю (фон)"/>
          <p:cNvSpPr/>
          <p:nvPr/>
        </p:nvSpPr>
        <p:spPr>
          <a:xfrm>
            <a:off x="8077200" y="1600200"/>
            <a:ext cx="3535680" cy="3931920"/>
          </a:xfrm>
          <a:prstGeom prst="roundRect">
            <a:avLst>
              <a:gd name="adj" fmla="val 4138"/>
            </a:avLst>
          </a:prstGeom>
          <a:solidFill>
            <a:srgbClr val="E4F5EC"/>
          </a:solidFill>
          <a:ln w="12700">
            <a:solidFill>
              <a:srgbClr val="E4F5EC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3" name="Классному руководителю (заголовок)"/>
          <p:cNvSpPr txBox="1"/>
          <p:nvPr/>
        </p:nvSpPr>
        <p:spPr>
          <a:xfrm>
            <a:off x="8305800" y="1737360"/>
            <a:ext cx="307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A7F53"/>
                </a:solidFill>
              </a:rPr>
              <a:t>Классному руководителю</a:t>
            </a:r>
            <a:endParaRPr lang="en-US" sz="2100" dirty="0"/>
          </a:p>
        </p:txBody>
      </p:sp>
      <p:sp>
        <p:nvSpPr>
          <p:cNvPr id="14" name="Классному руководителю (текст)"/>
          <p:cNvSpPr txBox="1"/>
          <p:nvPr/>
        </p:nvSpPr>
        <p:spPr>
          <a:xfrm>
            <a:off x="8305800" y="2267712"/>
            <a:ext cx="307848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1E3556"/>
                </a:solidFill>
              </a:rPr>
              <a:t>Сигналы: внезапные деньги, новые знакомые, секретность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1E3556"/>
                </a:solidFill>
              </a:rPr>
              <a:t>Беседа, затем психолог и соцпедагог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1E3556"/>
                </a:solidFill>
              </a:rPr>
              <a:t>Информировать администрацию</a:t>
            </a:r>
            <a:endParaRPr lang="en-US" sz="1900" dirty="0"/>
          </a:p>
        </p:txBody>
      </p:sp>
      <p:sp>
        <p:nvSpPr>
          <p:cNvPr id="15" name="Вывод (фон)"/>
          <p:cNvSpPr/>
          <p:nvPr/>
        </p:nvSpPr>
        <p:spPr>
          <a:xfrm>
            <a:off x="548640" y="5623560"/>
            <a:ext cx="11064240" cy="603504"/>
          </a:xfrm>
          <a:prstGeom prst="roundRect">
            <a:avLst>
              <a:gd name="adj" fmla="val 21212"/>
            </a:avLst>
          </a:prstGeom>
          <a:solidFill>
            <a:srgbClr val="FFF3DC"/>
          </a:solidFill>
          <a:ln w="15875">
            <a:solidFill>
              <a:srgbClr val="F2A93B"/>
            </a:solidFill>
            <a:prstDash val="solid"/>
          </a:ln>
        </p:spPr>
      </p:sp>
      <p:sp>
        <p:nvSpPr>
          <p:cNvPr id="16" name="Вывод (значок)"/>
          <p:cNvSpPr/>
          <p:nvPr/>
        </p:nvSpPr>
        <p:spPr>
          <a:xfrm>
            <a:off x="731520" y="5724144"/>
            <a:ext cx="402336" cy="402336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7" name="Вывод (знак)"/>
          <p:cNvSpPr txBox="1"/>
          <p:nvPr/>
        </p:nvSpPr>
        <p:spPr>
          <a:xfrm>
            <a:off x="73152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A0A"/>
                </a:solidFill>
              </a:rPr>
              <a:t>!</a:t>
            </a:r>
            <a:endParaRPr lang="en-US" sz="1800" dirty="0"/>
          </a:p>
        </p:txBody>
      </p:sp>
      <p:sp>
        <p:nvSpPr>
          <p:cNvPr id="18" name="Вывод (текст)"/>
          <p:cNvSpPr txBox="1"/>
          <p:nvPr/>
        </p:nvSpPr>
        <p:spPr>
          <a:xfrm>
            <a:off x="1325880" y="562356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556"/>
                </a:solidFill>
              </a:rPr>
              <a:t>Фраза для класса: «Если вам предлагают лёгкие деньги, сначала расскажите взрослому».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2799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Небесный">
  <a:themeElements>
    <a:clrScheme name="Небесный">
      <a:dk1>
        <a:srgbClr val="1E3556"/>
      </a:dk1>
      <a:lt1>
        <a:srgbClr val="FFFFFF"/>
      </a:lt1>
      <a:dk2>
        <a:srgbClr val="1F5FB8"/>
      </a:dk2>
      <a:lt2>
        <a:srgbClr val="F3F8FE"/>
      </a:lt2>
      <a:accent1>
        <a:srgbClr val="2F7FE8"/>
      </a:accent1>
      <a:accent2>
        <a:srgbClr val="14A0B3"/>
      </a:accent2>
      <a:accent3>
        <a:srgbClr val="38A56E"/>
      </a:accent3>
      <a:accent4>
        <a:srgbClr val="F2A93B"/>
      </a:accent4>
      <a:accent5>
        <a:srgbClr val="1F5FB8"/>
      </a:accent5>
      <a:accent6>
        <a:srgbClr val="0E7C8C"/>
      </a:accent6>
      <a:hlink>
        <a:srgbClr val="1F5FB8"/>
      </a:hlink>
      <a:folHlink>
        <a:srgbClr val="0E7C8C"/>
      </a:folHlink>
    </a:clrScheme>
    <a:fontScheme name="Небесный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Подростки и мошенники</dc:title>
  <dc:subject>PptxGenJS Presentation</dc:subject>
  <dc:creator>Классный руководитель</dc:creator>
  <cp:lastModifiedBy>Классный руководитель</cp:lastModifiedBy>
  <cp:revision>1</cp:revision>
  <dcterms:created xsi:type="dcterms:W3CDTF">2026-10-29T09:12:47Z</dcterms:created>
  <dcterms:modified xsi:type="dcterms:W3CDTF">2026-10-29T09:12:47Z</dcterms:modified>
</cp:coreProperties>
</file>