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Тема 2 из 4 серии «Цифровая безопасность и мошенники».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Объясните детям: код приходит только тому, кто сам совершает действие. Если код пришёл «просто так» — кто-то пытается войти в аккаунт.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Схема с «электронным дневником» описана в сообщениях о мошенничестве в сентябре 2025 года; схемы с поддельными «директорами» регулярно появляются в родительских чатах.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Покажите детям, где в приложении банка и «Госуслугах» можно сменить пароль и завершить чужие сеансы.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Если сообщение приходит «от школы», проверяйте его у администрации лично.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Для детей достаточно главной мысли: код — это подпись, он нужен только вам.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Памятку можно напечатать, вклеить в дневник или отправить родителям.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CONTENT-image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image" Target="../media/COVER-image-2.png"/><Relationship Id="rId3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14400" y="1307592"/>
            <a:ext cx="2194560" cy="64008"/>
          </a:xfrm>
          <a:prstGeom prst="rect">
            <a:avLst/>
          </a:prstGeom>
          <a:solidFill>
            <a:srgbClr val="F2C230"/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6547104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F809B"/>
                </a:solidFill>
              </a:rPr>
              <a:t>Цифровая безопасность и мошенники</a:t>
            </a:r>
            <a:endParaRPr lang="en-US" sz="1100" dirty="0"/>
          </a:p>
        </p:txBody>
      </p:sp>
      <p:sp>
        <p:nvSpPr>
          <p:cNvPr id="4" name="Text 2"/>
          <p:cNvSpPr/>
          <p:nvPr>
            <p:ph idx="102" type="title" hasCustomPrompt="1"/>
          </p:nvPr>
        </p:nvSpPr>
        <p:spPr>
          <a:xfrm>
            <a:off x="914400" y="274320"/>
            <a:ext cx="9326880" cy="6400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800" b="1" dirty="0">
                <a:solidFill>
                  <a:srgbClr val="23395D"/>
                </a:solidFill>
              </a:defRPr>
            </a:lvl1pPr>
          </a:lstStyle>
          <a:p>
            <a:pPr algn="l" indent="0" marL="0">
              <a:buNone/>
            </a:pPr>
            <a:endParaRPr lang="en-US" sz="2800" dirty="0"/>
          </a:p>
        </p:txBody>
      </p:sp>
      <p:sp>
        <p:nvSpPr>
          <p:cNvPr id="5" name="Text 2"/>
          <p:cNvSpPr/>
          <p:nvPr>
            <p:ph idx="103" type="body" hasCustomPrompt="1"/>
          </p:nvPr>
        </p:nvSpPr>
        <p:spPr>
          <a:xfrm>
            <a:off x="914400" y="896112"/>
            <a:ext cx="9326880" cy="329184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400" dirty="0">
                <a:solidFill>
                  <a:srgbClr val="6F809B"/>
                </a:solidFill>
              </a:defRPr>
            </a:lvl1pPr>
          </a:lstStyle>
          <a:p>
            <a:pPr algn="l" indent="0" marL="0">
              <a:buNone/>
            </a:pP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6F809B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home-claude/93712537-5989-58f1-97cf-3125139d8776/scratchpad/out2/_img2/art_nb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502920"/>
            <a:ext cx="4114800" cy="4700016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6F809B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етка"/>
          <p:cNvSpPr/>
          <p:nvPr/>
        </p:nvSpPr>
        <p:spPr>
          <a:xfrm>
            <a:off x="914400" y="594360"/>
            <a:ext cx="4937760" cy="420624"/>
          </a:xfrm>
          <a:prstGeom prst="rect">
            <a:avLst>
              <a:gd name="adj" fmla="val 50000"/>
            </a:avLst>
          </a:prstGeom>
          <a:solidFill>
            <a:srgbClr val="F2C230"/>
          </a:solidFill>
          <a:ln w="12700">
            <a:solidFill>
              <a:srgbClr val="F2C230"/>
            </a:solidFill>
            <a:prstDash val="solid"/>
          </a:ln>
        </p:spPr>
      </p:sp>
      <p:sp>
        <p:nvSpPr>
          <p:cNvPr id="3" name="Метка (текст)"/>
          <p:cNvSpPr txBox="1"/>
          <p:nvPr/>
        </p:nvSpPr>
        <p:spPr>
          <a:xfrm>
            <a:off x="914400" y="594360"/>
            <a:ext cx="49377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3A2F00"/>
                </a:solidFill>
              </a:rPr>
              <a:t>ЦИФРОВАЯ БЕЗОПАСНОСТЬ И МОШЕННИКИ</a:t>
            </a:r>
            <a:endParaRPr lang="en-US" sz="1300" dirty="0"/>
          </a:p>
        </p:txBody>
      </p:sp>
      <p:sp>
        <p:nvSpPr>
          <p:cNvPr id="4" name="Заголовок"/>
          <p:cNvSpPr txBox="1"/>
          <p:nvPr/>
        </p:nvSpPr>
        <p:spPr>
          <a:xfrm>
            <a:off x="914400" y="1234440"/>
            <a:ext cx="64008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rgbClr val="23395D"/>
                </a:solidFill>
              </a:rPr>
              <a:t>Коды из СМС и ссылки</a:t>
            </a:r>
            <a:endParaRPr lang="en-US" sz="4000" dirty="0"/>
          </a:p>
        </p:txBody>
      </p:sp>
      <p:sp>
        <p:nvSpPr>
          <p:cNvPr id="5" name="Подтема (фон)"/>
          <p:cNvSpPr/>
          <p:nvPr/>
        </p:nvSpPr>
        <p:spPr>
          <a:xfrm>
            <a:off x="914400" y="2743200"/>
            <a:ext cx="6400800" cy="1554480"/>
          </a:xfrm>
          <a:prstGeom prst="rect">
            <a:avLst/>
          </a:prstGeom>
          <a:solidFill>
            <a:srgbClr val="FFFFFF"/>
          </a:solidFill>
          <a:ln w="22225">
            <a:solidFill>
              <a:srgbClr val="3F6FC0"/>
            </a:solidFill>
            <a:prstDash val="solid"/>
          </a:ln>
        </p:spPr>
      </p:sp>
      <p:sp>
        <p:nvSpPr>
          <p:cNvPr id="6" name="Подтема (полоса)"/>
          <p:cNvSpPr/>
          <p:nvPr/>
        </p:nvSpPr>
        <p:spPr>
          <a:xfrm>
            <a:off x="914400" y="2743200"/>
            <a:ext cx="6400800" cy="128016"/>
          </a:xfrm>
          <a:prstGeom prst="rect">
            <a:avLst/>
          </a:prstGeom>
          <a:solidFill>
            <a:srgbClr val="3F6FC0"/>
          </a:solidFill>
          <a:ln w="12700">
            <a:solidFill>
              <a:srgbClr val="3F6FC0"/>
            </a:solidFill>
            <a:prstDash val="solid"/>
          </a:ln>
        </p:spPr>
      </p:sp>
      <p:sp>
        <p:nvSpPr>
          <p:cNvPr id="7" name="Подтема (текст)"/>
          <p:cNvSpPr txBox="1"/>
          <p:nvPr/>
        </p:nvSpPr>
        <p:spPr>
          <a:xfrm>
            <a:off x="1325880" y="2871216"/>
            <a:ext cx="5577840" cy="14264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F559A"/>
                </a:solidFill>
              </a:rPr>
              <a:t>Правило «не называть коды из СМС и не переходить по ссылкам»</a:t>
            </a:r>
            <a:endParaRPr lang="en-US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914400" y="274320"/>
            <a:ext cx="9326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23395D"/>
                </a:solidFill>
              </a:rPr>
              <a:t>Методическая часть: код и ссылка</a:t>
            </a:r>
            <a:endParaRPr lang="en-US" sz="2800" dirty="0"/>
          </a:p>
        </p:txBody>
      </p:sp>
      <p:sp>
        <p:nvSpPr>
          <p:cNvPr id="3" name="Text 2"/>
          <p:cNvSpPr/>
          <p:nvPr>
            <p:ph idx="103" type="body" hasCustomPrompt="1"/>
          </p:nvPr>
        </p:nvSpPr>
        <p:spPr>
          <a:xfrm>
            <a:off x="914400" y="896112"/>
            <a:ext cx="93268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F809B"/>
                </a:solidFill>
              </a:rPr>
              <a:t>Почему два простых правила защищают лучше всего</a:t>
            </a:r>
            <a:endParaRPr lang="en-US" sz="1400" dirty="0"/>
          </a:p>
        </p:txBody>
      </p:sp>
      <p:sp>
        <p:nvSpPr>
          <p:cNvPr id="4" name="Номер раздела"/>
          <p:cNvSpPr/>
          <p:nvPr/>
        </p:nvSpPr>
        <p:spPr>
          <a:xfrm>
            <a:off x="10972800" y="292608"/>
            <a:ext cx="685800" cy="685800"/>
          </a:xfrm>
          <a:prstGeom prst="ellipse">
            <a:avLst/>
          </a:prstGeom>
          <a:solidFill>
            <a:srgbClr val="E7EEFA"/>
          </a:solidFill>
          <a:ln w="31750">
            <a:solidFill>
              <a:srgbClr val="3F6FC0"/>
            </a:solidFill>
            <a:prstDash val="solid"/>
          </a:ln>
        </p:spPr>
      </p:sp>
      <p:sp>
        <p:nvSpPr>
          <p:cNvPr id="5" name="Номер (текст)"/>
          <p:cNvSpPr txBox="1"/>
          <p:nvPr/>
        </p:nvSpPr>
        <p:spPr>
          <a:xfrm>
            <a:off x="10972800" y="292608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2F559A"/>
                </a:solidFill>
              </a:rPr>
              <a:t>02</a:t>
            </a:r>
            <a:endParaRPr lang="en-US" sz="2000" dirty="0"/>
          </a:p>
        </p:txBody>
      </p:sp>
      <p:sp>
        <p:nvSpPr>
          <p:cNvPr id="6" name="Код из СМС — это «подпись» (фон)"/>
          <p:cNvSpPr/>
          <p:nvPr/>
        </p:nvSpPr>
        <p:spPr>
          <a:xfrm>
            <a:off x="914400" y="1600200"/>
            <a:ext cx="5212080" cy="3931920"/>
          </a:xfrm>
          <a:prstGeom prst="rect">
            <a:avLst/>
          </a:prstGeom>
          <a:solidFill>
            <a:srgbClr val="FFFFFF"/>
          </a:solidFill>
          <a:ln w="22225">
            <a:solidFill>
              <a:srgbClr val="3F6FC0"/>
            </a:solidFill>
            <a:prstDash val="solid"/>
          </a:ln>
        </p:spPr>
      </p:sp>
      <p:sp>
        <p:nvSpPr>
          <p:cNvPr id="7" name="Код из СМС — это «подпись» (полоса)"/>
          <p:cNvSpPr/>
          <p:nvPr/>
        </p:nvSpPr>
        <p:spPr>
          <a:xfrm>
            <a:off x="914400" y="1600200"/>
            <a:ext cx="5212080" cy="128016"/>
          </a:xfrm>
          <a:prstGeom prst="rect">
            <a:avLst/>
          </a:prstGeom>
          <a:solidFill>
            <a:srgbClr val="3F6FC0"/>
          </a:solidFill>
          <a:ln w="12700">
            <a:solidFill>
              <a:srgbClr val="3F6FC0"/>
            </a:solidFill>
            <a:prstDash val="solid"/>
          </a:ln>
        </p:spPr>
      </p:sp>
      <p:sp>
        <p:nvSpPr>
          <p:cNvPr id="8" name="Код из СМС — это «подпись» (заголовок)"/>
          <p:cNvSpPr txBox="1"/>
          <p:nvPr/>
        </p:nvSpPr>
        <p:spPr>
          <a:xfrm>
            <a:off x="1143000" y="1865376"/>
            <a:ext cx="4754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F559A"/>
                </a:solidFill>
              </a:rPr>
              <a:t>Код из СМС — это «подпись»</a:t>
            </a:r>
            <a:endParaRPr lang="en-US" sz="2200" dirty="0"/>
          </a:p>
        </p:txBody>
      </p:sp>
      <p:sp>
        <p:nvSpPr>
          <p:cNvPr id="9" name="Код из СМС — это «подпись» (текст)"/>
          <p:cNvSpPr txBox="1"/>
          <p:nvPr/>
        </p:nvSpPr>
        <p:spPr>
          <a:xfrm>
            <a:off x="1143000" y="2487168"/>
            <a:ext cx="4754880" cy="2935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000" dirty="0">
                <a:solidFill>
                  <a:srgbClr val="23395D"/>
                </a:solidFill>
              </a:rPr>
              <a:t>Подтверждает вход в «Госуслуги», банк, соцсеть</a:t>
            </a:r>
            <a:endParaRPr lang="en-US" sz="20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000" dirty="0">
                <a:solidFill>
                  <a:srgbClr val="23395D"/>
                </a:solidFill>
              </a:rPr>
              <a:t>Подтверждает платёж или смену пароля</a:t>
            </a:r>
            <a:endParaRPr lang="en-US" sz="20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000" dirty="0">
                <a:solidFill>
                  <a:srgbClr val="23395D"/>
                </a:solidFill>
              </a:rPr>
              <a:t>Назвать код — всё равно что отдать ключ от аккаунта</a:t>
            </a:r>
            <a:endParaRPr lang="en-US" sz="2000" dirty="0"/>
          </a:p>
        </p:txBody>
      </p:sp>
      <p:sp>
        <p:nvSpPr>
          <p:cNvPr id="10" name="Ссылка — это «дверь» (фон)"/>
          <p:cNvSpPr/>
          <p:nvPr/>
        </p:nvSpPr>
        <p:spPr>
          <a:xfrm>
            <a:off x="6400800" y="1600200"/>
            <a:ext cx="5212080" cy="3931920"/>
          </a:xfrm>
          <a:prstGeom prst="rect">
            <a:avLst/>
          </a:prstGeom>
          <a:solidFill>
            <a:srgbClr val="FFFFFF"/>
          </a:solidFill>
          <a:ln w="22225">
            <a:solidFill>
              <a:srgbClr val="E0607E"/>
            </a:solidFill>
            <a:prstDash val="solid"/>
          </a:ln>
        </p:spPr>
      </p:sp>
      <p:sp>
        <p:nvSpPr>
          <p:cNvPr id="11" name="Ссылка — это «дверь» (полоса)"/>
          <p:cNvSpPr/>
          <p:nvPr/>
        </p:nvSpPr>
        <p:spPr>
          <a:xfrm>
            <a:off x="6400800" y="1600200"/>
            <a:ext cx="5212080" cy="128016"/>
          </a:xfrm>
          <a:prstGeom prst="rect">
            <a:avLst/>
          </a:prstGeom>
          <a:solidFill>
            <a:srgbClr val="E0607E"/>
          </a:solidFill>
          <a:ln w="12700">
            <a:solidFill>
              <a:srgbClr val="E0607E"/>
            </a:solidFill>
            <a:prstDash val="solid"/>
          </a:ln>
        </p:spPr>
      </p:sp>
      <p:sp>
        <p:nvSpPr>
          <p:cNvPr id="12" name="Ссылка — это «дверь» (заголовок)"/>
          <p:cNvSpPr txBox="1"/>
          <p:nvPr/>
        </p:nvSpPr>
        <p:spPr>
          <a:xfrm>
            <a:off x="6629400" y="1865376"/>
            <a:ext cx="4754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B03758"/>
                </a:solidFill>
              </a:rPr>
              <a:t>Ссылка — это «дверь»</a:t>
            </a:r>
            <a:endParaRPr lang="en-US" sz="2200" dirty="0"/>
          </a:p>
        </p:txBody>
      </p:sp>
      <p:sp>
        <p:nvSpPr>
          <p:cNvPr id="13" name="Ссылка — это «дверь» (текст)"/>
          <p:cNvSpPr txBox="1"/>
          <p:nvPr/>
        </p:nvSpPr>
        <p:spPr>
          <a:xfrm>
            <a:off x="6629400" y="2487168"/>
            <a:ext cx="4754880" cy="2935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000" dirty="0">
                <a:solidFill>
                  <a:srgbClr val="23395D"/>
                </a:solidFill>
              </a:rPr>
              <a:t>Поддельный сайт копирует настоящий</a:t>
            </a:r>
            <a:endParaRPr lang="en-US" sz="20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000" dirty="0">
                <a:solidFill>
                  <a:srgbClr val="23395D"/>
                </a:solidFill>
              </a:rPr>
              <a:t>Один клик — вирус или кража логина и пароля</a:t>
            </a:r>
            <a:endParaRPr lang="en-US" sz="20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000" dirty="0">
                <a:solidFill>
                  <a:srgbClr val="23395D"/>
                </a:solidFill>
              </a:rPr>
              <a:t>Адрес похож на настоящий, но отличается буквой или символом</a:t>
            </a:r>
            <a:endParaRPr lang="en-US" sz="2000" dirty="0"/>
          </a:p>
        </p:txBody>
      </p:sp>
      <p:sp>
        <p:nvSpPr>
          <p:cNvPr id="14" name="Вывод (фон)"/>
          <p:cNvSpPr/>
          <p:nvPr/>
        </p:nvSpPr>
        <p:spPr>
          <a:xfrm>
            <a:off x="914400" y="5623560"/>
            <a:ext cx="10698480" cy="603504"/>
          </a:xfrm>
          <a:prstGeom prst="rect">
            <a:avLst/>
          </a:prstGeom>
          <a:solidFill>
            <a:srgbClr val="FFF6D0"/>
          </a:solidFill>
          <a:ln w="19050">
            <a:solidFill>
              <a:srgbClr val="F2C230"/>
            </a:solidFill>
            <a:prstDash val="dash"/>
          </a:ln>
        </p:spPr>
      </p:sp>
      <p:sp>
        <p:nvSpPr>
          <p:cNvPr id="15" name="Вывод (значок)"/>
          <p:cNvSpPr/>
          <p:nvPr/>
        </p:nvSpPr>
        <p:spPr>
          <a:xfrm>
            <a:off x="1097280" y="5724144"/>
            <a:ext cx="402336" cy="402336"/>
          </a:xfrm>
          <a:prstGeom prst="ellipse">
            <a:avLst/>
          </a:prstGeom>
          <a:solidFill>
            <a:srgbClr val="F2C230"/>
          </a:solidFill>
          <a:ln w="12700">
            <a:solidFill>
              <a:srgbClr val="F2C230"/>
            </a:solidFill>
            <a:prstDash val="solid"/>
          </a:ln>
        </p:spPr>
      </p:sp>
      <p:sp>
        <p:nvSpPr>
          <p:cNvPr id="16" name="Вывод (знак)"/>
          <p:cNvSpPr txBox="1"/>
          <p:nvPr/>
        </p:nvSpPr>
        <p:spPr>
          <a:xfrm>
            <a:off x="1097280" y="5724144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3A2F00"/>
                </a:solidFill>
              </a:rPr>
              <a:t>!</a:t>
            </a:r>
            <a:endParaRPr lang="en-US" sz="1800" dirty="0"/>
          </a:p>
        </p:txBody>
      </p:sp>
      <p:sp>
        <p:nvSpPr>
          <p:cNvPr id="17" name="Вывод (текст)"/>
          <p:cNvSpPr txBox="1"/>
          <p:nvPr/>
        </p:nvSpPr>
        <p:spPr>
          <a:xfrm>
            <a:off x="1691640" y="5623560"/>
            <a:ext cx="96926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3395D"/>
                </a:solidFill>
              </a:rPr>
              <a:t>Банк, «Госуслуги» и школа никогда не просят продиктовать код по телефону или в чате.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6F809B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914400" y="274320"/>
            <a:ext cx="9326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23395D"/>
                </a:solidFill>
              </a:rPr>
              <a:t>Методическая часть: схемы, которые встречались</a:t>
            </a:r>
            <a:endParaRPr lang="en-US" sz="2800" dirty="0"/>
          </a:p>
        </p:txBody>
      </p:sp>
      <p:sp>
        <p:nvSpPr>
          <p:cNvPr id="3" name="Text 2"/>
          <p:cNvSpPr/>
          <p:nvPr>
            <p:ph idx="103" type="body" hasCustomPrompt="1"/>
          </p:nvPr>
        </p:nvSpPr>
        <p:spPr>
          <a:xfrm>
            <a:off x="914400" y="896112"/>
            <a:ext cx="93268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F809B"/>
                </a:solidFill>
              </a:rPr>
              <a:t>Мошенники используют школьную тему</a:t>
            </a:r>
            <a:endParaRPr lang="en-US" sz="1400" dirty="0"/>
          </a:p>
        </p:txBody>
      </p:sp>
      <p:sp>
        <p:nvSpPr>
          <p:cNvPr id="4" name="Номер раздела"/>
          <p:cNvSpPr/>
          <p:nvPr/>
        </p:nvSpPr>
        <p:spPr>
          <a:xfrm>
            <a:off x="10972800" y="292608"/>
            <a:ext cx="685800" cy="685800"/>
          </a:xfrm>
          <a:prstGeom prst="ellipse">
            <a:avLst/>
          </a:prstGeom>
          <a:solidFill>
            <a:srgbClr val="FDE9EE"/>
          </a:solidFill>
          <a:ln w="31750">
            <a:solidFill>
              <a:srgbClr val="E0607E"/>
            </a:solidFill>
            <a:prstDash val="solid"/>
          </a:ln>
        </p:spPr>
      </p:sp>
      <p:sp>
        <p:nvSpPr>
          <p:cNvPr id="5" name="Номер (текст)"/>
          <p:cNvSpPr txBox="1"/>
          <p:nvPr/>
        </p:nvSpPr>
        <p:spPr>
          <a:xfrm>
            <a:off x="10972800" y="292608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B03758"/>
                </a:solidFill>
              </a:rPr>
              <a:t>03</a:t>
            </a:r>
            <a:endParaRPr lang="en-US" sz="2000" dirty="0"/>
          </a:p>
        </p:txBody>
      </p:sp>
      <p:sp>
        <p:nvSpPr>
          <p:cNvPr id="6" name="«Помоги перевыпустить электронный дневник» (фон)"/>
          <p:cNvSpPr/>
          <p:nvPr/>
        </p:nvSpPr>
        <p:spPr>
          <a:xfrm>
            <a:off x="914400" y="1600200"/>
            <a:ext cx="3413760" cy="3931920"/>
          </a:xfrm>
          <a:prstGeom prst="rect">
            <a:avLst/>
          </a:prstGeom>
          <a:solidFill>
            <a:srgbClr val="FFFFFF"/>
          </a:solidFill>
          <a:ln w="22225">
            <a:solidFill>
              <a:srgbClr val="3F6FC0"/>
            </a:solidFill>
            <a:prstDash val="solid"/>
          </a:ln>
        </p:spPr>
      </p:sp>
      <p:sp>
        <p:nvSpPr>
          <p:cNvPr id="7" name="«Помоги перевыпустить электронный дневник» (полоса)"/>
          <p:cNvSpPr/>
          <p:nvPr/>
        </p:nvSpPr>
        <p:spPr>
          <a:xfrm>
            <a:off x="914400" y="1600200"/>
            <a:ext cx="3413760" cy="128016"/>
          </a:xfrm>
          <a:prstGeom prst="rect">
            <a:avLst/>
          </a:prstGeom>
          <a:solidFill>
            <a:srgbClr val="3F6FC0"/>
          </a:solidFill>
          <a:ln w="12700">
            <a:solidFill>
              <a:srgbClr val="3F6FC0"/>
            </a:solidFill>
            <a:prstDash val="solid"/>
          </a:ln>
        </p:spPr>
      </p:sp>
      <p:sp>
        <p:nvSpPr>
          <p:cNvPr id="8" name="«Помоги перевыпустить электронный дневник» (заголовок)"/>
          <p:cNvSpPr txBox="1"/>
          <p:nvPr/>
        </p:nvSpPr>
        <p:spPr>
          <a:xfrm>
            <a:off x="1143000" y="1865376"/>
            <a:ext cx="29565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2F559A"/>
                </a:solidFill>
              </a:rPr>
              <a:t>«Помоги перевыпустить электронный дневник»</a:t>
            </a:r>
            <a:endParaRPr lang="en-US" sz="1900" dirty="0"/>
          </a:p>
        </p:txBody>
      </p:sp>
      <p:sp>
        <p:nvSpPr>
          <p:cNvPr id="9" name="«Помоги перевыпустить электронный дневник» (текст)"/>
          <p:cNvSpPr txBox="1"/>
          <p:nvPr/>
        </p:nvSpPr>
        <p:spPr>
          <a:xfrm>
            <a:off x="1143000" y="2807208"/>
            <a:ext cx="2956560" cy="2615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00" dirty="0">
                <a:solidFill>
                  <a:srgbClr val="23395D"/>
                </a:solidFill>
              </a:rPr>
              <a:t>Ребёнку пишет «взрослый» и просит продиктовать код</a:t>
            </a:r>
            <a:endParaRPr lang="en-US" sz="17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00" dirty="0">
                <a:solidFill>
                  <a:srgbClr val="23395D"/>
                </a:solidFill>
              </a:rPr>
              <a:t>Ребёнок думает, что помогает родителям</a:t>
            </a:r>
            <a:endParaRPr lang="en-US" sz="17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00" dirty="0">
                <a:solidFill>
                  <a:srgbClr val="23395D"/>
                </a:solidFill>
              </a:rPr>
              <a:t>Код открывает «Госуслуги» или банк</a:t>
            </a:r>
            <a:endParaRPr lang="en-US" sz="1700" dirty="0"/>
          </a:p>
        </p:txBody>
      </p:sp>
      <p:sp>
        <p:nvSpPr>
          <p:cNvPr id="10" name="«Директор просит срочно перевести деньги» (фон)"/>
          <p:cNvSpPr/>
          <p:nvPr/>
        </p:nvSpPr>
        <p:spPr>
          <a:xfrm>
            <a:off x="4556760" y="1600200"/>
            <a:ext cx="3413760" cy="3931920"/>
          </a:xfrm>
          <a:prstGeom prst="rect">
            <a:avLst/>
          </a:prstGeom>
          <a:solidFill>
            <a:srgbClr val="FFFFFF"/>
          </a:solidFill>
          <a:ln w="22225">
            <a:solidFill>
              <a:srgbClr val="E0607E"/>
            </a:solidFill>
            <a:prstDash val="solid"/>
          </a:ln>
        </p:spPr>
      </p:sp>
      <p:sp>
        <p:nvSpPr>
          <p:cNvPr id="11" name="«Директор просит срочно перевести деньги» (полоса)"/>
          <p:cNvSpPr/>
          <p:nvPr/>
        </p:nvSpPr>
        <p:spPr>
          <a:xfrm>
            <a:off x="4556760" y="1600200"/>
            <a:ext cx="3413760" cy="128016"/>
          </a:xfrm>
          <a:prstGeom prst="rect">
            <a:avLst/>
          </a:prstGeom>
          <a:solidFill>
            <a:srgbClr val="E0607E"/>
          </a:solidFill>
          <a:ln w="12700">
            <a:solidFill>
              <a:srgbClr val="E0607E"/>
            </a:solidFill>
            <a:prstDash val="solid"/>
          </a:ln>
        </p:spPr>
      </p:sp>
      <p:sp>
        <p:nvSpPr>
          <p:cNvPr id="12" name="«Директор просит срочно перевести деньги» (заголовок)"/>
          <p:cNvSpPr txBox="1"/>
          <p:nvPr/>
        </p:nvSpPr>
        <p:spPr>
          <a:xfrm>
            <a:off x="4785360" y="1865376"/>
            <a:ext cx="29565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B03758"/>
                </a:solidFill>
              </a:rPr>
              <a:t>«Директор просит срочно перевести деньги»</a:t>
            </a:r>
            <a:endParaRPr lang="en-US" sz="1900" dirty="0"/>
          </a:p>
        </p:txBody>
      </p:sp>
      <p:sp>
        <p:nvSpPr>
          <p:cNvPr id="13" name="«Директор просит срочно перевести деньги» (текст)"/>
          <p:cNvSpPr txBox="1"/>
          <p:nvPr/>
        </p:nvSpPr>
        <p:spPr>
          <a:xfrm>
            <a:off x="4785360" y="2807208"/>
            <a:ext cx="2956560" cy="2615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00" dirty="0">
                <a:solidFill>
                  <a:srgbClr val="23395D"/>
                </a:solidFill>
              </a:rPr>
              <a:t>Взломанный или поддельный аккаунт «директора» или «учителя»</a:t>
            </a:r>
            <a:endParaRPr lang="en-US" sz="17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00" dirty="0">
                <a:solidFill>
                  <a:srgbClr val="23395D"/>
                </a:solidFill>
              </a:rPr>
              <a:t>Деньги «на ремонт» или «на спецсчёт»</a:t>
            </a:r>
            <a:endParaRPr lang="en-US" sz="17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00" dirty="0">
                <a:solidFill>
                  <a:srgbClr val="23395D"/>
                </a:solidFill>
              </a:rPr>
              <a:t>Давят срочностью</a:t>
            </a:r>
            <a:endParaRPr lang="en-US" sz="1700" dirty="0"/>
          </a:p>
        </p:txBody>
      </p:sp>
      <p:sp>
        <p:nvSpPr>
          <p:cNvPr id="14" name="«Аккаунт заблокирован» или «Вы выиграли» (фон)"/>
          <p:cNvSpPr/>
          <p:nvPr/>
        </p:nvSpPr>
        <p:spPr>
          <a:xfrm>
            <a:off x="8199120" y="1600200"/>
            <a:ext cx="3413760" cy="3931920"/>
          </a:xfrm>
          <a:prstGeom prst="rect">
            <a:avLst/>
          </a:prstGeom>
          <a:solidFill>
            <a:srgbClr val="FFFFFF"/>
          </a:solidFill>
          <a:ln w="22225">
            <a:solidFill>
              <a:srgbClr val="F2C230"/>
            </a:solidFill>
            <a:prstDash val="solid"/>
          </a:ln>
        </p:spPr>
      </p:sp>
      <p:sp>
        <p:nvSpPr>
          <p:cNvPr id="15" name="«Аккаунт заблокирован» или «Вы выиграли» (полоса)"/>
          <p:cNvSpPr/>
          <p:nvPr/>
        </p:nvSpPr>
        <p:spPr>
          <a:xfrm>
            <a:off x="8199120" y="1600200"/>
            <a:ext cx="3413760" cy="128016"/>
          </a:xfrm>
          <a:prstGeom prst="rect">
            <a:avLst/>
          </a:prstGeom>
          <a:solidFill>
            <a:srgbClr val="F2C230"/>
          </a:solidFill>
          <a:ln w="12700">
            <a:solidFill>
              <a:srgbClr val="F2C230"/>
            </a:solidFill>
            <a:prstDash val="solid"/>
          </a:ln>
        </p:spPr>
      </p:sp>
      <p:sp>
        <p:nvSpPr>
          <p:cNvPr id="16" name="«Аккаунт заблокирован» или «Вы выиграли» (заголовок)"/>
          <p:cNvSpPr txBox="1"/>
          <p:nvPr/>
        </p:nvSpPr>
        <p:spPr>
          <a:xfrm>
            <a:off x="8427720" y="1865376"/>
            <a:ext cx="29565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8A6A00"/>
                </a:solidFill>
              </a:rPr>
              <a:t>«Аккаунт заблокирован» или «Вы выиграли»</a:t>
            </a:r>
            <a:endParaRPr lang="en-US" sz="1900" dirty="0"/>
          </a:p>
        </p:txBody>
      </p:sp>
      <p:sp>
        <p:nvSpPr>
          <p:cNvPr id="17" name="«Аккаунт заблокирован» или «Вы выиграли» (текст)"/>
          <p:cNvSpPr txBox="1"/>
          <p:nvPr/>
        </p:nvSpPr>
        <p:spPr>
          <a:xfrm>
            <a:off x="8427720" y="2807208"/>
            <a:ext cx="2956560" cy="2615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00" dirty="0">
                <a:solidFill>
                  <a:srgbClr val="23395D"/>
                </a:solidFill>
              </a:rPr>
              <a:t>Ссылка ведёт на поддельную страницу</a:t>
            </a:r>
            <a:endParaRPr lang="en-US" sz="17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00" dirty="0">
                <a:solidFill>
                  <a:srgbClr val="23395D"/>
                </a:solidFill>
              </a:rPr>
              <a:t>Цель — логин, пароль, код</a:t>
            </a:r>
            <a:endParaRPr lang="en-US" sz="17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00" dirty="0">
                <a:solidFill>
                  <a:srgbClr val="23395D"/>
                </a:solidFill>
              </a:rPr>
              <a:t>Приз не приходит</a:t>
            </a:r>
            <a:endParaRPr lang="en-US" sz="1700" dirty="0"/>
          </a:p>
        </p:txBody>
      </p:sp>
      <p:sp>
        <p:nvSpPr>
          <p:cNvPr id="18" name="Вывод (фон)"/>
          <p:cNvSpPr/>
          <p:nvPr/>
        </p:nvSpPr>
        <p:spPr>
          <a:xfrm>
            <a:off x="914400" y="5623560"/>
            <a:ext cx="10698480" cy="603504"/>
          </a:xfrm>
          <a:prstGeom prst="rect">
            <a:avLst/>
          </a:prstGeom>
          <a:solidFill>
            <a:srgbClr val="FFF6D0"/>
          </a:solidFill>
          <a:ln w="19050">
            <a:solidFill>
              <a:srgbClr val="F2C230"/>
            </a:solidFill>
            <a:prstDash val="dash"/>
          </a:ln>
        </p:spPr>
      </p:sp>
      <p:sp>
        <p:nvSpPr>
          <p:cNvPr id="19" name="Вывод (значок)"/>
          <p:cNvSpPr/>
          <p:nvPr/>
        </p:nvSpPr>
        <p:spPr>
          <a:xfrm>
            <a:off x="1097280" y="5724144"/>
            <a:ext cx="402336" cy="402336"/>
          </a:xfrm>
          <a:prstGeom prst="ellipse">
            <a:avLst/>
          </a:prstGeom>
          <a:solidFill>
            <a:srgbClr val="F2C230"/>
          </a:solidFill>
          <a:ln w="12700">
            <a:solidFill>
              <a:srgbClr val="F2C230"/>
            </a:solidFill>
            <a:prstDash val="solid"/>
          </a:ln>
        </p:spPr>
      </p:sp>
      <p:sp>
        <p:nvSpPr>
          <p:cNvPr id="20" name="Вывод (знак)"/>
          <p:cNvSpPr txBox="1"/>
          <p:nvPr/>
        </p:nvSpPr>
        <p:spPr>
          <a:xfrm>
            <a:off x="1097280" y="5724144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3A2F00"/>
                </a:solidFill>
              </a:rPr>
              <a:t>!</a:t>
            </a:r>
            <a:endParaRPr lang="en-US" sz="1800" dirty="0"/>
          </a:p>
        </p:txBody>
      </p:sp>
      <p:sp>
        <p:nvSpPr>
          <p:cNvPr id="21" name="Вывод (текст)"/>
          <p:cNvSpPr txBox="1"/>
          <p:nvPr/>
        </p:nvSpPr>
        <p:spPr>
          <a:xfrm>
            <a:off x="1691640" y="5623560"/>
            <a:ext cx="96926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3395D"/>
                </a:solidFill>
              </a:rPr>
              <a:t>Три признака обмана: срочность, секретность, просьба продиктовать код или нажать на ссылку.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6F809B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914400" y="274320"/>
            <a:ext cx="9326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23395D"/>
                </a:solidFill>
              </a:rPr>
              <a:t>Методическая часть: правило трёх шагов</a:t>
            </a:r>
            <a:endParaRPr lang="en-US" sz="2800" dirty="0"/>
          </a:p>
        </p:txBody>
      </p:sp>
      <p:sp>
        <p:nvSpPr>
          <p:cNvPr id="3" name="Text 2"/>
          <p:cNvSpPr/>
          <p:nvPr>
            <p:ph idx="103" type="body" hasCustomPrompt="1"/>
          </p:nvPr>
        </p:nvSpPr>
        <p:spPr>
          <a:xfrm>
            <a:off x="914400" y="896112"/>
            <a:ext cx="93268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F809B"/>
                </a:solidFill>
              </a:rPr>
              <a:t>«Стоп — Проверь — Расскажи»: что делать с подозрительным сообщением</a:t>
            </a:r>
            <a:endParaRPr lang="en-US" sz="1400" dirty="0"/>
          </a:p>
        </p:txBody>
      </p:sp>
      <p:sp>
        <p:nvSpPr>
          <p:cNvPr id="4" name="Номер раздела"/>
          <p:cNvSpPr/>
          <p:nvPr/>
        </p:nvSpPr>
        <p:spPr>
          <a:xfrm>
            <a:off x="10972800" y="292608"/>
            <a:ext cx="685800" cy="685800"/>
          </a:xfrm>
          <a:prstGeom prst="ellipse">
            <a:avLst/>
          </a:prstGeom>
          <a:solidFill>
            <a:srgbClr val="E7EEFA"/>
          </a:solidFill>
          <a:ln w="31750">
            <a:solidFill>
              <a:srgbClr val="3F6FC0"/>
            </a:solidFill>
            <a:prstDash val="solid"/>
          </a:ln>
        </p:spPr>
      </p:sp>
      <p:sp>
        <p:nvSpPr>
          <p:cNvPr id="5" name="Номер (текст)"/>
          <p:cNvSpPr txBox="1"/>
          <p:nvPr/>
        </p:nvSpPr>
        <p:spPr>
          <a:xfrm>
            <a:off x="10972800" y="292608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2F559A"/>
                </a:solidFill>
              </a:rPr>
              <a:t>04</a:t>
            </a:r>
            <a:endParaRPr lang="en-US" sz="2000" dirty="0"/>
          </a:p>
        </p:txBody>
      </p:sp>
      <p:sp>
        <p:nvSpPr>
          <p:cNvPr id="6" name="Строка 1 (фон)"/>
          <p:cNvSpPr/>
          <p:nvPr/>
        </p:nvSpPr>
        <p:spPr>
          <a:xfrm>
            <a:off x="914400" y="1600200"/>
            <a:ext cx="10698480" cy="1062990"/>
          </a:xfrm>
          <a:prstGeom prst="rect">
            <a:avLst/>
          </a:prstGeom>
          <a:solidFill>
            <a:srgbClr val="FFFFFF"/>
          </a:solidFill>
          <a:ln w="22225">
            <a:solidFill>
              <a:srgbClr val="E0607E"/>
            </a:solidFill>
            <a:prstDash val="solid"/>
          </a:ln>
        </p:spPr>
      </p:sp>
      <p:sp>
        <p:nvSpPr>
          <p:cNvPr id="7" name="Строка 1 (полоса)"/>
          <p:cNvSpPr/>
          <p:nvPr/>
        </p:nvSpPr>
        <p:spPr>
          <a:xfrm>
            <a:off x="914400" y="1600200"/>
            <a:ext cx="10698480" cy="128016"/>
          </a:xfrm>
          <a:prstGeom prst="rect">
            <a:avLst/>
          </a:prstGeom>
          <a:solidFill>
            <a:srgbClr val="E0607E"/>
          </a:solidFill>
          <a:ln w="12700">
            <a:solidFill>
              <a:srgbClr val="E0607E"/>
            </a:solidFill>
            <a:prstDash val="solid"/>
          </a:ln>
        </p:spPr>
      </p:sp>
      <p:sp>
        <p:nvSpPr>
          <p:cNvPr id="8" name="Строка 1 (метка)"/>
          <p:cNvSpPr/>
          <p:nvPr/>
        </p:nvSpPr>
        <p:spPr>
          <a:xfrm>
            <a:off x="1143000" y="1856232"/>
            <a:ext cx="2468880" cy="678942"/>
          </a:xfrm>
          <a:prstGeom prst="rect">
            <a:avLst>
              <a:gd name="adj" fmla="val 26936"/>
            </a:avLst>
          </a:prstGeom>
          <a:solidFill>
            <a:srgbClr val="E0607E"/>
          </a:solidFill>
          <a:ln w="12700">
            <a:solidFill>
              <a:srgbClr val="E0607E"/>
            </a:solidFill>
            <a:prstDash val="solid"/>
          </a:ln>
        </p:spPr>
      </p:sp>
      <p:sp>
        <p:nvSpPr>
          <p:cNvPr id="9" name="Строка 1 (заголовок)"/>
          <p:cNvSpPr txBox="1"/>
          <p:nvPr/>
        </p:nvSpPr>
        <p:spPr>
          <a:xfrm>
            <a:off x="1234440" y="1856232"/>
            <a:ext cx="2286000" cy="6789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СТОП</a:t>
            </a:r>
            <a:endParaRPr lang="en-US" sz="2000" dirty="0"/>
          </a:p>
        </p:txBody>
      </p:sp>
      <p:sp>
        <p:nvSpPr>
          <p:cNvPr id="10" name="Строка 1 (текст)"/>
          <p:cNvSpPr txBox="1"/>
          <p:nvPr/>
        </p:nvSpPr>
        <p:spPr>
          <a:xfrm>
            <a:off x="3886200" y="1728216"/>
            <a:ext cx="7498080" cy="93497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23395D"/>
                </a:solidFill>
              </a:rPr>
              <a:t>Не диктуйте код, не нажимайте на ссылку, не торопитесь. Спешка и секретность — главный признак обмана.</a:t>
            </a:r>
            <a:endParaRPr lang="en-US" sz="1600" dirty="0"/>
          </a:p>
        </p:txBody>
      </p:sp>
      <p:sp>
        <p:nvSpPr>
          <p:cNvPr id="11" name="Строка 2 (фон)"/>
          <p:cNvSpPr/>
          <p:nvPr/>
        </p:nvSpPr>
        <p:spPr>
          <a:xfrm>
            <a:off x="914400" y="2800350"/>
            <a:ext cx="10698480" cy="1062990"/>
          </a:xfrm>
          <a:prstGeom prst="rect">
            <a:avLst/>
          </a:prstGeom>
          <a:solidFill>
            <a:srgbClr val="FFFFFF"/>
          </a:solidFill>
          <a:ln w="22225">
            <a:solidFill>
              <a:srgbClr val="3F6FC0"/>
            </a:solidFill>
            <a:prstDash val="solid"/>
          </a:ln>
        </p:spPr>
      </p:sp>
      <p:sp>
        <p:nvSpPr>
          <p:cNvPr id="12" name="Строка 2 (полоса)"/>
          <p:cNvSpPr/>
          <p:nvPr/>
        </p:nvSpPr>
        <p:spPr>
          <a:xfrm>
            <a:off x="914400" y="2800350"/>
            <a:ext cx="10698480" cy="128016"/>
          </a:xfrm>
          <a:prstGeom prst="rect">
            <a:avLst/>
          </a:prstGeom>
          <a:solidFill>
            <a:srgbClr val="3F6FC0"/>
          </a:solidFill>
          <a:ln w="12700">
            <a:solidFill>
              <a:srgbClr val="3F6FC0"/>
            </a:solidFill>
            <a:prstDash val="solid"/>
          </a:ln>
        </p:spPr>
      </p:sp>
      <p:sp>
        <p:nvSpPr>
          <p:cNvPr id="13" name="Строка 2 (метка)"/>
          <p:cNvSpPr/>
          <p:nvPr/>
        </p:nvSpPr>
        <p:spPr>
          <a:xfrm>
            <a:off x="1143000" y="3056382"/>
            <a:ext cx="2468880" cy="678942"/>
          </a:xfrm>
          <a:prstGeom prst="rect">
            <a:avLst>
              <a:gd name="adj" fmla="val 26936"/>
            </a:avLst>
          </a:prstGeom>
          <a:solidFill>
            <a:srgbClr val="3F6FC0"/>
          </a:solidFill>
          <a:ln w="12700">
            <a:solidFill>
              <a:srgbClr val="3F6FC0"/>
            </a:solidFill>
            <a:prstDash val="solid"/>
          </a:ln>
        </p:spPr>
      </p:sp>
      <p:sp>
        <p:nvSpPr>
          <p:cNvPr id="14" name="Строка 2 (заголовок)"/>
          <p:cNvSpPr txBox="1"/>
          <p:nvPr/>
        </p:nvSpPr>
        <p:spPr>
          <a:xfrm>
            <a:off x="1234440" y="3056382"/>
            <a:ext cx="2286000" cy="6789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ПРОВЕРЬ</a:t>
            </a:r>
            <a:endParaRPr lang="en-US" sz="2000" dirty="0"/>
          </a:p>
        </p:txBody>
      </p:sp>
      <p:sp>
        <p:nvSpPr>
          <p:cNvPr id="15" name="Строка 2 (текст)"/>
          <p:cNvSpPr txBox="1"/>
          <p:nvPr/>
        </p:nvSpPr>
        <p:spPr>
          <a:xfrm>
            <a:off x="3886200" y="2928366"/>
            <a:ext cx="7498080" cy="93497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23395D"/>
                </a:solidFill>
              </a:rPr>
              <a:t>Перезвоните по номеру, который знаете сами. Сверьте адрес сайта. Уточните у учителя лично или в официальном канале школы.</a:t>
            </a:r>
            <a:endParaRPr lang="en-US" sz="1600" dirty="0"/>
          </a:p>
        </p:txBody>
      </p:sp>
      <p:sp>
        <p:nvSpPr>
          <p:cNvPr id="16" name="Строка 3 (фон)"/>
          <p:cNvSpPr/>
          <p:nvPr/>
        </p:nvSpPr>
        <p:spPr>
          <a:xfrm>
            <a:off x="914400" y="4000500"/>
            <a:ext cx="10698480" cy="1062990"/>
          </a:xfrm>
          <a:prstGeom prst="rect">
            <a:avLst/>
          </a:prstGeom>
          <a:solidFill>
            <a:srgbClr val="FFFFFF"/>
          </a:solidFill>
          <a:ln w="22225">
            <a:solidFill>
              <a:srgbClr val="2E9E7A"/>
            </a:solidFill>
            <a:prstDash val="solid"/>
          </a:ln>
        </p:spPr>
      </p:sp>
      <p:sp>
        <p:nvSpPr>
          <p:cNvPr id="17" name="Строка 3 (полоса)"/>
          <p:cNvSpPr/>
          <p:nvPr/>
        </p:nvSpPr>
        <p:spPr>
          <a:xfrm>
            <a:off x="914400" y="4000500"/>
            <a:ext cx="10698480" cy="128016"/>
          </a:xfrm>
          <a:prstGeom prst="rect">
            <a:avLst/>
          </a:prstGeom>
          <a:solidFill>
            <a:srgbClr val="2E9E7A"/>
          </a:solidFill>
          <a:ln w="12700">
            <a:solidFill>
              <a:srgbClr val="2E9E7A"/>
            </a:solidFill>
            <a:prstDash val="solid"/>
          </a:ln>
        </p:spPr>
      </p:sp>
      <p:sp>
        <p:nvSpPr>
          <p:cNvPr id="18" name="Строка 3 (метка)"/>
          <p:cNvSpPr/>
          <p:nvPr/>
        </p:nvSpPr>
        <p:spPr>
          <a:xfrm>
            <a:off x="1143000" y="4256532"/>
            <a:ext cx="2468880" cy="678942"/>
          </a:xfrm>
          <a:prstGeom prst="rect">
            <a:avLst>
              <a:gd name="adj" fmla="val 26936"/>
            </a:avLst>
          </a:prstGeom>
          <a:solidFill>
            <a:srgbClr val="2E9E7A"/>
          </a:solidFill>
          <a:ln w="12700">
            <a:solidFill>
              <a:srgbClr val="2E9E7A"/>
            </a:solidFill>
            <a:prstDash val="solid"/>
          </a:ln>
        </p:spPr>
      </p:sp>
      <p:sp>
        <p:nvSpPr>
          <p:cNvPr id="19" name="Строка 3 (заголовок)"/>
          <p:cNvSpPr txBox="1"/>
          <p:nvPr/>
        </p:nvSpPr>
        <p:spPr>
          <a:xfrm>
            <a:off x="1234440" y="4256532"/>
            <a:ext cx="2286000" cy="6789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РАССКАЖИ</a:t>
            </a:r>
            <a:endParaRPr lang="en-US" sz="2000" dirty="0"/>
          </a:p>
        </p:txBody>
      </p:sp>
      <p:sp>
        <p:nvSpPr>
          <p:cNvPr id="20" name="Строка 3 (текст)"/>
          <p:cNvSpPr txBox="1"/>
          <p:nvPr/>
        </p:nvSpPr>
        <p:spPr>
          <a:xfrm>
            <a:off x="3886200" y="4128516"/>
            <a:ext cx="7498080" cy="93497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23395D"/>
                </a:solidFill>
              </a:rPr>
              <a:t>Покажите сообщение родителям или классному руководителю — даже если уже нажали или назвали код.</a:t>
            </a:r>
            <a:endParaRPr lang="en-US" sz="1600" dirty="0"/>
          </a:p>
        </p:txBody>
      </p:sp>
      <p:sp>
        <p:nvSpPr>
          <p:cNvPr id="21" name="Строка 4 (фон)"/>
          <p:cNvSpPr/>
          <p:nvPr/>
        </p:nvSpPr>
        <p:spPr>
          <a:xfrm>
            <a:off x="914400" y="5200650"/>
            <a:ext cx="10698480" cy="1062990"/>
          </a:xfrm>
          <a:prstGeom prst="rect">
            <a:avLst/>
          </a:prstGeom>
          <a:solidFill>
            <a:srgbClr val="FFFFFF"/>
          </a:solidFill>
          <a:ln w="22225">
            <a:solidFill>
              <a:srgbClr val="E0607E"/>
            </a:solidFill>
            <a:prstDash val="solid"/>
          </a:ln>
        </p:spPr>
      </p:sp>
      <p:sp>
        <p:nvSpPr>
          <p:cNvPr id="22" name="Строка 4 (полоса)"/>
          <p:cNvSpPr/>
          <p:nvPr/>
        </p:nvSpPr>
        <p:spPr>
          <a:xfrm>
            <a:off x="914400" y="5200650"/>
            <a:ext cx="10698480" cy="128016"/>
          </a:xfrm>
          <a:prstGeom prst="rect">
            <a:avLst/>
          </a:prstGeom>
          <a:solidFill>
            <a:srgbClr val="E0607E"/>
          </a:solidFill>
          <a:ln w="12700">
            <a:solidFill>
              <a:srgbClr val="E0607E"/>
            </a:solidFill>
            <a:prstDash val="solid"/>
          </a:ln>
        </p:spPr>
      </p:sp>
      <p:sp>
        <p:nvSpPr>
          <p:cNvPr id="23" name="Строка 4 (метка)"/>
          <p:cNvSpPr/>
          <p:nvPr/>
        </p:nvSpPr>
        <p:spPr>
          <a:xfrm>
            <a:off x="1143000" y="5456682"/>
            <a:ext cx="2468880" cy="678942"/>
          </a:xfrm>
          <a:prstGeom prst="rect">
            <a:avLst>
              <a:gd name="adj" fmla="val 26936"/>
            </a:avLst>
          </a:prstGeom>
          <a:solidFill>
            <a:srgbClr val="E0607E"/>
          </a:solidFill>
          <a:ln w="12700">
            <a:solidFill>
              <a:srgbClr val="E0607E"/>
            </a:solidFill>
            <a:prstDash val="solid"/>
          </a:ln>
        </p:spPr>
      </p:sp>
      <p:sp>
        <p:nvSpPr>
          <p:cNvPr id="24" name="Строка 4 (заголовок)"/>
          <p:cNvSpPr txBox="1"/>
          <p:nvPr/>
        </p:nvSpPr>
        <p:spPr>
          <a:xfrm>
            <a:off x="1234440" y="5456682"/>
            <a:ext cx="2286000" cy="6789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УЖЕ СЛУЧИЛОСЬ</a:t>
            </a:r>
            <a:endParaRPr lang="en-US" sz="2000" dirty="0"/>
          </a:p>
        </p:txBody>
      </p:sp>
      <p:sp>
        <p:nvSpPr>
          <p:cNvPr id="25" name="Строка 4 (текст)"/>
          <p:cNvSpPr txBox="1"/>
          <p:nvPr/>
        </p:nvSpPr>
        <p:spPr>
          <a:xfrm>
            <a:off x="3886200" y="5328666"/>
            <a:ext cx="7498080" cy="93497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23395D"/>
                </a:solidFill>
              </a:rPr>
              <a:t>Сразу смените пароль, позвоните в банк (номер на карте), сообщите в полицию: 102 или 112. Чем раньше, тем лучше.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6F809B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914400" y="274320"/>
            <a:ext cx="9326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23395D"/>
                </a:solidFill>
              </a:rPr>
              <a:t>Основные задачи классного руководителя</a:t>
            </a:r>
            <a:endParaRPr lang="en-US" sz="2800" dirty="0"/>
          </a:p>
        </p:txBody>
      </p:sp>
      <p:sp>
        <p:nvSpPr>
          <p:cNvPr id="3" name="Text 2"/>
          <p:cNvSpPr/>
          <p:nvPr>
            <p:ph idx="103" type="body" hasCustomPrompt="1"/>
          </p:nvPr>
        </p:nvSpPr>
        <p:spPr>
          <a:xfrm>
            <a:off x="914400" y="896112"/>
            <a:ext cx="93268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F809B"/>
                </a:solidFill>
              </a:rPr>
              <a:t>Что сделать до каникул</a:t>
            </a:r>
            <a:endParaRPr lang="en-US" sz="1400" dirty="0"/>
          </a:p>
        </p:txBody>
      </p:sp>
      <p:sp>
        <p:nvSpPr>
          <p:cNvPr id="4" name="Номер раздела"/>
          <p:cNvSpPr/>
          <p:nvPr/>
        </p:nvSpPr>
        <p:spPr>
          <a:xfrm>
            <a:off x="10972800" y="292608"/>
            <a:ext cx="685800" cy="685800"/>
          </a:xfrm>
          <a:prstGeom prst="ellipse">
            <a:avLst/>
          </a:prstGeom>
          <a:solidFill>
            <a:srgbClr val="E7EEFA"/>
          </a:solidFill>
          <a:ln w="31750">
            <a:solidFill>
              <a:srgbClr val="3F6FC0"/>
            </a:solidFill>
            <a:prstDash val="solid"/>
          </a:ln>
        </p:spPr>
      </p:sp>
      <p:sp>
        <p:nvSpPr>
          <p:cNvPr id="5" name="Номер (текст)"/>
          <p:cNvSpPr txBox="1"/>
          <p:nvPr/>
        </p:nvSpPr>
        <p:spPr>
          <a:xfrm>
            <a:off x="10972800" y="292608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2F559A"/>
                </a:solidFill>
              </a:rPr>
              <a:t>05</a:t>
            </a:r>
            <a:endParaRPr lang="en-US" sz="2000" dirty="0"/>
          </a:p>
        </p:txBody>
      </p:sp>
      <p:graphicFrame>
        <p:nvGraphicFramePr>
          <p:cNvPr id="6" name="Таблица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914400" y="1600200"/>
          <a:ext cx="10698480" cy="914400"/>
        </p:xfrm>
        <a:graphic>
          <a:graphicData uri="http://schemas.openxmlformats.org/drawingml/2006/table">
            <a:tbl>
              <a:tblPr/>
              <a:tblGrid>
                <a:gridCol w="548640"/>
                <a:gridCol w="6035040"/>
                <a:gridCol w="1645920"/>
                <a:gridCol w="2468880"/>
              </a:tblGrid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№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F6FC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Что сделать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F6FC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Когда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F6FC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Результат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F6FC0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2F559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E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23395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Провести классный час-практикум «Код и ссылка»: разобрать 3–4 реальных сообщения (без имён)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E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23395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до каникул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E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23395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Дети узнают схемы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EFA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2F559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23395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Принять правило «три НЕ»: не называть код, не переходить по ссылке, не торопиться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23395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на классном часе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23395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Правило принято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2F559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E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23395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Закрепить в классном чате сообщение «Официальные каналы школы»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E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23395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за неделю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E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23395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Подделку легче отличить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EFA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2F559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23395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Предупредить родителей о схеме «директор просит деньги»: переводить только после личного подтверждения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23395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за 5–7 дней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23395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Родители предупреждены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2F559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E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23395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Напомнить родителям включить уведомления по картам и не хранить коды в переписке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E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23395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при рассылке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E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23395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Защита карт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EFA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2F559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23395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При обращении ребёнка — помочь связаться с банком и полицией, сообщить администрации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23395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 факту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23395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Быстрая помощь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6F809B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914400" y="274320"/>
            <a:ext cx="9326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23395D"/>
                </a:solidFill>
              </a:rPr>
              <a:t>Нормативно-правовые акты и пояснения</a:t>
            </a:r>
            <a:endParaRPr lang="en-US" sz="2800" dirty="0"/>
          </a:p>
        </p:txBody>
      </p:sp>
      <p:sp>
        <p:nvSpPr>
          <p:cNvPr id="3" name="Text 2"/>
          <p:cNvSpPr/>
          <p:nvPr>
            <p:ph idx="103" type="body" hasCustomPrompt="1"/>
          </p:nvPr>
        </p:nvSpPr>
        <p:spPr>
          <a:xfrm>
            <a:off x="914400" y="896112"/>
            <a:ext cx="93268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F809B"/>
                </a:solidFill>
              </a:rPr>
              <a:t>Почему код и ссылка — не мелочь</a:t>
            </a:r>
            <a:endParaRPr lang="en-US" sz="1400" dirty="0"/>
          </a:p>
        </p:txBody>
      </p:sp>
      <p:sp>
        <p:nvSpPr>
          <p:cNvPr id="4" name="Номер раздела"/>
          <p:cNvSpPr/>
          <p:nvPr/>
        </p:nvSpPr>
        <p:spPr>
          <a:xfrm>
            <a:off x="10972800" y="292608"/>
            <a:ext cx="685800" cy="685800"/>
          </a:xfrm>
          <a:prstGeom prst="ellipse">
            <a:avLst/>
          </a:prstGeom>
          <a:solidFill>
            <a:srgbClr val="FDE9EE"/>
          </a:solidFill>
          <a:ln w="31750">
            <a:solidFill>
              <a:srgbClr val="E0607E"/>
            </a:solidFill>
            <a:prstDash val="solid"/>
          </a:ln>
        </p:spPr>
      </p:sp>
      <p:sp>
        <p:nvSpPr>
          <p:cNvPr id="5" name="Номер (текст)"/>
          <p:cNvSpPr txBox="1"/>
          <p:nvPr/>
        </p:nvSpPr>
        <p:spPr>
          <a:xfrm>
            <a:off x="10972800" y="292608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B03758"/>
                </a:solidFill>
              </a:rPr>
              <a:t>06</a:t>
            </a:r>
            <a:endParaRPr lang="en-US" sz="2000" dirty="0"/>
          </a:p>
        </p:txBody>
      </p:sp>
      <p:graphicFrame>
        <p:nvGraphicFramePr>
          <p:cNvPr id="7" name="Таблица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914400" y="1600200"/>
          <a:ext cx="10698480" cy="914400"/>
        </p:xfrm>
        <a:graphic>
          <a:graphicData uri="http://schemas.openxmlformats.org/drawingml/2006/table">
            <a:tbl>
              <a:tblPr/>
              <a:tblGrid>
                <a:gridCol w="3749040"/>
                <a:gridCol w="6949440"/>
              </a:tblGrid>
              <a:tr h="58521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Документ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60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Что важно для классного руководителя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607E"/>
                    </a:solidFill>
                  </a:tcPr>
                </a:tc>
              </a:tr>
              <a:tr h="58521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B0375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ФЗ № 63-ФЗ «Об электронной подписи», ст. 5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E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3395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Код из СМС может служить простой электронной подписью: назвав его, человек «подписывает» действие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EE"/>
                    </a:solidFill>
                  </a:tcPr>
                </a:tc>
              </a:tr>
              <a:tr h="58521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B0375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ФЗ № 161-ФЗ «О национальной платёжной системе», ст. 9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3395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Об операции без согласия нужно сообщить в банк сразу, не позднее дня, следующего за уведомлением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8521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B0375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ФЗ № 152-ФЗ «О персональных данных»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E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3395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Данные детей и родителей нельзя публиковать в чатах и передавать посторонним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EE"/>
                    </a:solidFill>
                  </a:tcPr>
                </a:tc>
              </a:tr>
              <a:tr h="58521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B0375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УК РФ, ст. 158 (ч. 3, п. «г») и ст. 159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3395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Кража с банковского счёта и мошенничество — так квалифицируют действия преступников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8521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B0375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ФЗ № 124-ФЗ «Об основных гарантиях прав ребёнка», ст. 14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E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3395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Защита детей от вредной информации; школа ведёт профилактику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EE"/>
                    </a:solidFill>
                  </a:tcPr>
                </a:tc>
              </a:tr>
              <a:tr h="58521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B0375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ФЗ № 149-ФЗ «Об информации…», ст. 16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3395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Защита информации: меры против неправомерного доступа и копирования данных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Сноска"/>
          <p:cNvSpPr txBox="1"/>
          <p:nvPr/>
        </p:nvSpPr>
        <p:spPr>
          <a:xfrm>
            <a:off x="914400" y="6144768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F809B"/>
                </a:solidFill>
              </a:rPr>
              <a:t>Номера статей и даты нормативных актов проверьте по актуальной редакции («КонсультантПлюс», «Гарант») перед использованием.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6F809B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914400" y="274320"/>
            <a:ext cx="9326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23395D"/>
                </a:solidFill>
              </a:rPr>
              <a:t>Итоги: памятка «в дневник»</a:t>
            </a:r>
            <a:endParaRPr lang="en-US" sz="2800" dirty="0"/>
          </a:p>
        </p:txBody>
      </p:sp>
      <p:sp>
        <p:nvSpPr>
          <p:cNvPr id="3" name="Text 2"/>
          <p:cNvSpPr/>
          <p:nvPr>
            <p:ph idx="103" type="body" hasCustomPrompt="1"/>
          </p:nvPr>
        </p:nvSpPr>
        <p:spPr>
          <a:xfrm>
            <a:off x="914400" y="896112"/>
            <a:ext cx="93268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F809B"/>
                </a:solidFill>
              </a:rPr>
              <a:t>Три коротких правила для ребёнка</a:t>
            </a:r>
            <a:endParaRPr lang="en-US" sz="1400" dirty="0"/>
          </a:p>
        </p:txBody>
      </p:sp>
      <p:sp>
        <p:nvSpPr>
          <p:cNvPr id="4" name="Номер раздела"/>
          <p:cNvSpPr/>
          <p:nvPr/>
        </p:nvSpPr>
        <p:spPr>
          <a:xfrm>
            <a:off x="10972800" y="292608"/>
            <a:ext cx="685800" cy="685800"/>
          </a:xfrm>
          <a:prstGeom prst="ellipse">
            <a:avLst/>
          </a:prstGeom>
          <a:solidFill>
            <a:srgbClr val="E6F6EF"/>
          </a:solidFill>
          <a:ln w="31750">
            <a:solidFill>
              <a:srgbClr val="2E9E7A"/>
            </a:solidFill>
            <a:prstDash val="solid"/>
          </a:ln>
        </p:spPr>
      </p:sp>
      <p:sp>
        <p:nvSpPr>
          <p:cNvPr id="5" name="Номер (текст)"/>
          <p:cNvSpPr txBox="1"/>
          <p:nvPr/>
        </p:nvSpPr>
        <p:spPr>
          <a:xfrm>
            <a:off x="10972800" y="292608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F7A5C"/>
                </a:solidFill>
              </a:rPr>
              <a:t>07</a:t>
            </a:r>
            <a:endParaRPr lang="en-US" sz="2000" dirty="0"/>
          </a:p>
        </p:txBody>
      </p:sp>
      <p:sp>
        <p:nvSpPr>
          <p:cNvPr id="6" name="Не называй (фон)"/>
          <p:cNvSpPr/>
          <p:nvPr/>
        </p:nvSpPr>
        <p:spPr>
          <a:xfrm>
            <a:off x="914400" y="1600200"/>
            <a:ext cx="3413760" cy="3931920"/>
          </a:xfrm>
          <a:prstGeom prst="rect">
            <a:avLst/>
          </a:prstGeom>
          <a:solidFill>
            <a:srgbClr val="FFFFFF"/>
          </a:solidFill>
          <a:ln w="22225">
            <a:solidFill>
              <a:srgbClr val="E0607E"/>
            </a:solidFill>
            <a:prstDash val="solid"/>
          </a:ln>
        </p:spPr>
      </p:sp>
      <p:sp>
        <p:nvSpPr>
          <p:cNvPr id="7" name="Не называй (полоса)"/>
          <p:cNvSpPr/>
          <p:nvPr/>
        </p:nvSpPr>
        <p:spPr>
          <a:xfrm>
            <a:off x="914400" y="1600200"/>
            <a:ext cx="3413760" cy="128016"/>
          </a:xfrm>
          <a:prstGeom prst="rect">
            <a:avLst/>
          </a:prstGeom>
          <a:solidFill>
            <a:srgbClr val="E0607E"/>
          </a:solidFill>
          <a:ln w="12700">
            <a:solidFill>
              <a:srgbClr val="E0607E"/>
            </a:solidFill>
            <a:prstDash val="solid"/>
          </a:ln>
        </p:spPr>
      </p:sp>
      <p:sp>
        <p:nvSpPr>
          <p:cNvPr id="8" name="Не называй (заголовок)"/>
          <p:cNvSpPr txBox="1"/>
          <p:nvPr/>
        </p:nvSpPr>
        <p:spPr>
          <a:xfrm>
            <a:off x="1143000" y="1865376"/>
            <a:ext cx="2956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B03758"/>
                </a:solidFill>
              </a:rPr>
              <a:t>Не называй</a:t>
            </a:r>
            <a:endParaRPr lang="en-US" sz="2400" dirty="0"/>
          </a:p>
        </p:txBody>
      </p:sp>
      <p:sp>
        <p:nvSpPr>
          <p:cNvPr id="9" name="Не называй (текст)"/>
          <p:cNvSpPr txBox="1"/>
          <p:nvPr/>
        </p:nvSpPr>
        <p:spPr>
          <a:xfrm>
            <a:off x="1143000" y="2395728"/>
            <a:ext cx="2956560" cy="30266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000" dirty="0">
                <a:solidFill>
                  <a:srgbClr val="23395D"/>
                </a:solidFill>
              </a:rPr>
              <a:t>Код из СМС</a:t>
            </a:r>
            <a:endParaRPr lang="en-US" sz="20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000" dirty="0">
                <a:solidFill>
                  <a:srgbClr val="23395D"/>
                </a:solidFill>
              </a:rPr>
              <a:t>Пароль</a:t>
            </a:r>
            <a:endParaRPr lang="en-US" sz="20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000" dirty="0">
                <a:solidFill>
                  <a:srgbClr val="23395D"/>
                </a:solidFill>
              </a:rPr>
              <a:t>Данные карты</a:t>
            </a:r>
            <a:endParaRPr lang="en-US" sz="2000" dirty="0"/>
          </a:p>
        </p:txBody>
      </p:sp>
      <p:sp>
        <p:nvSpPr>
          <p:cNvPr id="10" name="Не нажимай (фон)"/>
          <p:cNvSpPr/>
          <p:nvPr/>
        </p:nvSpPr>
        <p:spPr>
          <a:xfrm>
            <a:off x="4556760" y="1600200"/>
            <a:ext cx="3413760" cy="3931920"/>
          </a:xfrm>
          <a:prstGeom prst="rect">
            <a:avLst/>
          </a:prstGeom>
          <a:solidFill>
            <a:srgbClr val="FFFFFF"/>
          </a:solidFill>
          <a:ln w="22225">
            <a:solidFill>
              <a:srgbClr val="3F6FC0"/>
            </a:solidFill>
            <a:prstDash val="solid"/>
          </a:ln>
        </p:spPr>
      </p:sp>
      <p:sp>
        <p:nvSpPr>
          <p:cNvPr id="11" name="Не нажимай (полоса)"/>
          <p:cNvSpPr/>
          <p:nvPr/>
        </p:nvSpPr>
        <p:spPr>
          <a:xfrm>
            <a:off x="4556760" y="1600200"/>
            <a:ext cx="3413760" cy="128016"/>
          </a:xfrm>
          <a:prstGeom prst="rect">
            <a:avLst/>
          </a:prstGeom>
          <a:solidFill>
            <a:srgbClr val="3F6FC0"/>
          </a:solidFill>
          <a:ln w="12700">
            <a:solidFill>
              <a:srgbClr val="3F6FC0"/>
            </a:solidFill>
            <a:prstDash val="solid"/>
          </a:ln>
        </p:spPr>
      </p:sp>
      <p:sp>
        <p:nvSpPr>
          <p:cNvPr id="12" name="Не нажимай (заголовок)"/>
          <p:cNvSpPr txBox="1"/>
          <p:nvPr/>
        </p:nvSpPr>
        <p:spPr>
          <a:xfrm>
            <a:off x="4785360" y="1865376"/>
            <a:ext cx="2956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2F559A"/>
                </a:solidFill>
              </a:rPr>
              <a:t>Не нажимай</a:t>
            </a:r>
            <a:endParaRPr lang="en-US" sz="2400" dirty="0"/>
          </a:p>
        </p:txBody>
      </p:sp>
      <p:sp>
        <p:nvSpPr>
          <p:cNvPr id="13" name="Не нажимай (текст)"/>
          <p:cNvSpPr txBox="1"/>
          <p:nvPr/>
        </p:nvSpPr>
        <p:spPr>
          <a:xfrm>
            <a:off x="4785360" y="2395728"/>
            <a:ext cx="2956560" cy="30266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000" dirty="0">
                <a:solidFill>
                  <a:srgbClr val="23395D"/>
                </a:solidFill>
              </a:rPr>
              <a:t>Ссылки от незнакомцев</a:t>
            </a:r>
            <a:endParaRPr lang="en-US" sz="20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000" dirty="0">
                <a:solidFill>
                  <a:srgbClr val="23395D"/>
                </a:solidFill>
              </a:rPr>
              <a:t>Ссылки «про призы»</a:t>
            </a:r>
            <a:endParaRPr lang="en-US" sz="20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000" dirty="0">
                <a:solidFill>
                  <a:srgbClr val="23395D"/>
                </a:solidFill>
              </a:rPr>
              <a:t>Ссылки «от директора» без проверки</a:t>
            </a:r>
            <a:endParaRPr lang="en-US" sz="2000" dirty="0"/>
          </a:p>
        </p:txBody>
      </p:sp>
      <p:sp>
        <p:nvSpPr>
          <p:cNvPr id="14" name="Расскажи (фон)"/>
          <p:cNvSpPr/>
          <p:nvPr/>
        </p:nvSpPr>
        <p:spPr>
          <a:xfrm>
            <a:off x="8199120" y="1600200"/>
            <a:ext cx="3413760" cy="3931920"/>
          </a:xfrm>
          <a:prstGeom prst="rect">
            <a:avLst/>
          </a:prstGeom>
          <a:solidFill>
            <a:srgbClr val="FFFFFF"/>
          </a:solidFill>
          <a:ln w="22225">
            <a:solidFill>
              <a:srgbClr val="2E9E7A"/>
            </a:solidFill>
            <a:prstDash val="solid"/>
          </a:ln>
        </p:spPr>
      </p:sp>
      <p:sp>
        <p:nvSpPr>
          <p:cNvPr id="15" name="Расскажи (полоса)"/>
          <p:cNvSpPr/>
          <p:nvPr/>
        </p:nvSpPr>
        <p:spPr>
          <a:xfrm>
            <a:off x="8199120" y="1600200"/>
            <a:ext cx="3413760" cy="128016"/>
          </a:xfrm>
          <a:prstGeom prst="rect">
            <a:avLst/>
          </a:prstGeom>
          <a:solidFill>
            <a:srgbClr val="2E9E7A"/>
          </a:solidFill>
          <a:ln w="12700">
            <a:solidFill>
              <a:srgbClr val="2E9E7A"/>
            </a:solidFill>
            <a:prstDash val="solid"/>
          </a:ln>
        </p:spPr>
      </p:sp>
      <p:sp>
        <p:nvSpPr>
          <p:cNvPr id="16" name="Расскажи (заголовок)"/>
          <p:cNvSpPr txBox="1"/>
          <p:nvPr/>
        </p:nvSpPr>
        <p:spPr>
          <a:xfrm>
            <a:off x="8427720" y="1865376"/>
            <a:ext cx="2956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F7A5C"/>
                </a:solidFill>
              </a:rPr>
              <a:t>Расскажи</a:t>
            </a:r>
            <a:endParaRPr lang="en-US" sz="2400" dirty="0"/>
          </a:p>
        </p:txBody>
      </p:sp>
      <p:sp>
        <p:nvSpPr>
          <p:cNvPr id="17" name="Расскажи (текст)"/>
          <p:cNvSpPr txBox="1"/>
          <p:nvPr/>
        </p:nvSpPr>
        <p:spPr>
          <a:xfrm>
            <a:off x="8427720" y="2395728"/>
            <a:ext cx="2956560" cy="30266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000" dirty="0">
                <a:solidFill>
                  <a:srgbClr val="23395D"/>
                </a:solidFill>
              </a:rPr>
              <a:t>Взрослому — сразу</a:t>
            </a:r>
            <a:endParaRPr lang="en-US" sz="20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000" dirty="0">
                <a:solidFill>
                  <a:srgbClr val="23395D"/>
                </a:solidFill>
              </a:rPr>
              <a:t>Даже если уже нажал</a:t>
            </a:r>
            <a:endParaRPr lang="en-US" sz="20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000" dirty="0">
                <a:solidFill>
                  <a:srgbClr val="23395D"/>
                </a:solidFill>
              </a:rPr>
              <a:t>Ругать не будут</a:t>
            </a:r>
            <a:endParaRPr lang="en-US" sz="2000" dirty="0"/>
          </a:p>
        </p:txBody>
      </p:sp>
      <p:sp>
        <p:nvSpPr>
          <p:cNvPr id="18" name="Вывод (фон)"/>
          <p:cNvSpPr/>
          <p:nvPr/>
        </p:nvSpPr>
        <p:spPr>
          <a:xfrm>
            <a:off x="914400" y="5623560"/>
            <a:ext cx="10698480" cy="603504"/>
          </a:xfrm>
          <a:prstGeom prst="rect">
            <a:avLst/>
          </a:prstGeom>
          <a:solidFill>
            <a:srgbClr val="FFF6D0"/>
          </a:solidFill>
          <a:ln w="19050">
            <a:solidFill>
              <a:srgbClr val="F2C230"/>
            </a:solidFill>
            <a:prstDash val="dash"/>
          </a:ln>
        </p:spPr>
      </p:sp>
      <p:sp>
        <p:nvSpPr>
          <p:cNvPr id="19" name="Вывод (значок)"/>
          <p:cNvSpPr/>
          <p:nvPr/>
        </p:nvSpPr>
        <p:spPr>
          <a:xfrm>
            <a:off x="1097280" y="5724144"/>
            <a:ext cx="402336" cy="402336"/>
          </a:xfrm>
          <a:prstGeom prst="ellipse">
            <a:avLst/>
          </a:prstGeom>
          <a:solidFill>
            <a:srgbClr val="F2C230"/>
          </a:solidFill>
          <a:ln w="12700">
            <a:solidFill>
              <a:srgbClr val="F2C230"/>
            </a:solidFill>
            <a:prstDash val="solid"/>
          </a:ln>
        </p:spPr>
      </p:sp>
      <p:sp>
        <p:nvSpPr>
          <p:cNvPr id="20" name="Вывод (знак)"/>
          <p:cNvSpPr txBox="1"/>
          <p:nvPr/>
        </p:nvSpPr>
        <p:spPr>
          <a:xfrm>
            <a:off x="1097280" y="5724144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3A2F00"/>
                </a:solidFill>
              </a:rPr>
              <a:t>!</a:t>
            </a:r>
            <a:endParaRPr lang="en-US" sz="1800" dirty="0"/>
          </a:p>
        </p:txBody>
      </p:sp>
      <p:sp>
        <p:nvSpPr>
          <p:cNvPr id="21" name="Вывод (текст)"/>
          <p:cNvSpPr txBox="1"/>
          <p:nvPr/>
        </p:nvSpPr>
        <p:spPr>
          <a:xfrm>
            <a:off x="1691640" y="5623560"/>
            <a:ext cx="96926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3395D"/>
                </a:solidFill>
              </a:rPr>
              <a:t>Готовый ответ мошеннику: «Я перезвоню сам по официальному номеру».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6F809B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традь">
  <a:themeElements>
    <a:clrScheme name="Тетрадь">
      <a:dk1>
        <a:srgbClr val="23395D"/>
      </a:dk1>
      <a:lt1>
        <a:srgbClr val="FFFFFF"/>
      </a:lt1>
      <a:dk2>
        <a:srgbClr val="1F7A5C"/>
      </a:dk2>
      <a:lt2>
        <a:srgbClr val="FFFFFF"/>
      </a:lt2>
      <a:accent1>
        <a:srgbClr val="2E9E7A"/>
      </a:accent1>
      <a:accent2>
        <a:srgbClr val="3F6FC0"/>
      </a:accent2>
      <a:accent3>
        <a:srgbClr val="E0607E"/>
      </a:accent3>
      <a:accent4>
        <a:srgbClr val="F2C230"/>
      </a:accent4>
      <a:accent5>
        <a:srgbClr val="1F7A5C"/>
      </a:accent5>
      <a:accent6>
        <a:srgbClr val="2F559A"/>
      </a:accent6>
      <a:hlink>
        <a:srgbClr val="1F7A5C"/>
      </a:hlink>
      <a:folHlink>
        <a:srgbClr val="2F559A"/>
      </a:folHlink>
    </a:clrScheme>
    <a:fontScheme name="Тетрадь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Коды из СМС и ссылки</dc:title>
  <dc:subject>PptxGenJS Presentation</dc:subject>
  <dc:creator>Классный руководитель</dc:creator>
  <cp:lastModifiedBy>Классный руководитель</cp:lastModifiedBy>
  <cp:revision>1</cp:revision>
  <dcterms:created xsi:type="dcterms:W3CDTF">2026-10-29T09:12:47Z</dcterms:created>
  <dcterms:modified xsi:type="dcterms:W3CDTF">2026-10-29T09:12:47Z</dcterms:modified>
</cp:coreProperties>
</file>