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3 из 4 серии «Цифровая безопасность и мошенники».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Источник по масштабу перехода: сообщение Минпросвещения, опубликованное «Российской газетой» 11.03.2026. Правила в вашей школе и регионе могут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создавайте «списки должников» в общем чате: обсуждайте подключение лично.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Таблицу можно скопировать в Word или Excel и вести как рабочий журнал.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семей без возможности подключиться сохраните прежний канал связи.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Сверьте действующие региональные рекомендации: они могут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Закрепите правила в чате и обсудите их на родительском собрании.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C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ADF9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F0785A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ADF9C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448"/>
                </a:solidFill>
              </a:rPr>
              <a:t>Цифровая безопасность и мошенники</a:t>
            </a:r>
            <a:endParaRPr lang="en-US" sz="1100" dirty="0"/>
          </a:p>
        </p:txBody>
      </p:sp>
      <p:sp>
        <p:nvSpPr>
          <p:cNvPr id="6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4A3410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4A341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C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2/_img2/art_su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228600"/>
            <a:ext cx="4114800" cy="426110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731520" y="594360"/>
            <a:ext cx="4937760" cy="420624"/>
          </a:xfrm>
          <a:prstGeom prst="roundRect">
            <a:avLst>
              <a:gd name="adj" fmla="val 50000"/>
            </a:avLst>
          </a:prstGeom>
          <a:solidFill>
            <a:srgbClr val="F0785A"/>
          </a:solidFill>
          <a:ln w="12700">
            <a:solidFill>
              <a:srgbClr val="F0785A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73152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ЦИФРОВАЯ БЕЗОПАСНОСТЬ И МОШЕННИКИ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731520" y="1234440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4A3410"/>
                </a:solidFill>
              </a:rPr>
              <a:t>Школьные чаты в национальном мессенджере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731520" y="2743200"/>
            <a:ext cx="6583680" cy="1554480"/>
          </a:xfrm>
          <a:prstGeom prst="roundRect">
            <a:avLst>
              <a:gd name="adj" fmla="val 18824"/>
            </a:avLst>
          </a:prstGeom>
          <a:solidFill>
            <a:srgbClr val="E8F5E1"/>
          </a:solidFill>
          <a:ln w="12700">
            <a:solidFill>
              <a:srgbClr val="E8F5E1"/>
            </a:solidFill>
            <a:prstDash val="solid"/>
          </a:ln>
        </p:spPr>
      </p:sp>
      <p:sp>
        <p:nvSpPr>
          <p:cNvPr id="6" name="Подтема (текст)"/>
          <p:cNvSpPr txBox="1"/>
          <p:nvPr/>
        </p:nvSpPr>
        <p:spPr>
          <a:xfrm>
            <a:off x="1143000" y="274320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E7A2D"/>
                </a:solidFill>
              </a:rPr>
              <a:t>Перевод школьных чатов и каналов на национальный мессенджер: проверить, кто из родителей подключён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Методическая часть: зачем единый канал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Порядок вместо десятков разрозненных чатов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0785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4727"/>
                </a:solidFill>
              </a:rPr>
              <a:t>02</a:t>
            </a:r>
            <a:endParaRPr lang="en-US" sz="2200" dirty="0"/>
          </a:p>
        </p:txBody>
      </p:sp>
      <p:sp>
        <p:nvSpPr>
          <p:cNvPr id="6" name="Показатель 20+ млн (фон)"/>
          <p:cNvSpPr/>
          <p:nvPr/>
        </p:nvSpPr>
        <p:spPr>
          <a:xfrm>
            <a:off x="548640" y="1554480"/>
            <a:ext cx="3535680" cy="187452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28575">
            <a:solidFill>
              <a:srgbClr val="F0785A"/>
            </a:solidFill>
            <a:prstDash val="solid"/>
          </a:ln>
        </p:spPr>
      </p:sp>
      <p:sp>
        <p:nvSpPr>
          <p:cNvPr id="7" name="Показатель 20+ млн"/>
          <p:cNvSpPr txBox="1"/>
          <p:nvPr/>
        </p:nvSpPr>
        <p:spPr>
          <a:xfrm>
            <a:off x="68580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B84727"/>
                </a:solidFill>
              </a:rPr>
              <a:t>20+ млн</a:t>
            </a:r>
            <a:endParaRPr lang="en-US" sz="3800" dirty="0"/>
          </a:p>
        </p:txBody>
      </p:sp>
      <p:sp>
        <p:nvSpPr>
          <p:cNvPr id="8" name="Показатель 20+ млн (подпись)"/>
          <p:cNvSpPr txBox="1"/>
          <p:nvPr/>
        </p:nvSpPr>
        <p:spPr>
          <a:xfrm>
            <a:off x="73152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4A3410"/>
                </a:solidFill>
              </a:rPr>
              <a:t>учителей и школьников в МАХ — заявление министра просвещения, 11.03.2026</a:t>
            </a:r>
            <a:endParaRPr lang="en-US" sz="1500" dirty="0"/>
          </a:p>
        </p:txBody>
      </p:sp>
      <p:sp>
        <p:nvSpPr>
          <p:cNvPr id="9" name="Показатель 3 вида (фон)"/>
          <p:cNvSpPr/>
          <p:nvPr/>
        </p:nvSpPr>
        <p:spPr>
          <a:xfrm>
            <a:off x="4312920" y="1554480"/>
            <a:ext cx="3535680" cy="187452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28575">
            <a:solidFill>
              <a:srgbClr val="F2B33D"/>
            </a:solidFill>
            <a:prstDash val="solid"/>
          </a:ln>
        </p:spPr>
      </p:sp>
      <p:sp>
        <p:nvSpPr>
          <p:cNvPr id="10" name="Показатель 3 вида"/>
          <p:cNvSpPr txBox="1"/>
          <p:nvPr/>
        </p:nvSpPr>
        <p:spPr>
          <a:xfrm>
            <a:off x="445008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9A6700"/>
                </a:solidFill>
              </a:rPr>
              <a:t>3 вида</a:t>
            </a:r>
            <a:endParaRPr lang="en-US" sz="3800" dirty="0"/>
          </a:p>
        </p:txBody>
      </p:sp>
      <p:sp>
        <p:nvSpPr>
          <p:cNvPr id="11" name="Показатель 3 вида (подпись)"/>
          <p:cNvSpPr txBox="1"/>
          <p:nvPr/>
        </p:nvSpPr>
        <p:spPr>
          <a:xfrm>
            <a:off x="449580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4A3410"/>
                </a:solidFill>
              </a:rPr>
              <a:t>чатов: педагоги, родители, ученики — так устроили работу многие школы</a:t>
            </a:r>
            <a:endParaRPr lang="en-US" sz="1500" dirty="0"/>
          </a:p>
        </p:txBody>
      </p:sp>
      <p:sp>
        <p:nvSpPr>
          <p:cNvPr id="12" name="Показатель 1 список (фон)"/>
          <p:cNvSpPr/>
          <p:nvPr/>
        </p:nvSpPr>
        <p:spPr>
          <a:xfrm>
            <a:off x="8077200" y="1554480"/>
            <a:ext cx="3535680" cy="187452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28575">
            <a:solidFill>
              <a:srgbClr val="66B84F"/>
            </a:solidFill>
            <a:prstDash val="solid"/>
          </a:ln>
        </p:spPr>
      </p:sp>
      <p:sp>
        <p:nvSpPr>
          <p:cNvPr id="13" name="Показатель 1 список"/>
          <p:cNvSpPr txBox="1"/>
          <p:nvPr/>
        </p:nvSpPr>
        <p:spPr>
          <a:xfrm>
            <a:off x="821436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3E7A2D"/>
                </a:solidFill>
              </a:rPr>
              <a:t>1 список</a:t>
            </a:r>
            <a:endParaRPr lang="en-US" sz="3800" dirty="0"/>
          </a:p>
        </p:txBody>
      </p:sp>
      <p:sp>
        <p:nvSpPr>
          <p:cNvPr id="14" name="Показатель 1 список (подпись)"/>
          <p:cNvSpPr txBox="1"/>
          <p:nvPr/>
        </p:nvSpPr>
        <p:spPr>
          <a:xfrm>
            <a:off x="826008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4A3410"/>
                </a:solidFill>
              </a:rPr>
              <a:t>кто из родителей подключён — ведёт классный руководитель</a:t>
            </a:r>
            <a:endParaRPr lang="en-US" sz="1500" dirty="0"/>
          </a:p>
        </p:txBody>
      </p:sp>
      <p:sp>
        <p:nvSpPr>
          <p:cNvPr id="15" name="Что даёт переход (фон)"/>
          <p:cNvSpPr/>
          <p:nvPr/>
        </p:nvSpPr>
        <p:spPr>
          <a:xfrm>
            <a:off x="548640" y="3611880"/>
            <a:ext cx="5417820" cy="1920240"/>
          </a:xfrm>
          <a:prstGeom prst="roundRect">
            <a:avLst>
              <a:gd name="adj" fmla="val 15238"/>
            </a:avLst>
          </a:prstGeom>
          <a:solidFill>
            <a:srgbClr val="FFF1D1"/>
          </a:solidFill>
          <a:ln w="12700">
            <a:solidFill>
              <a:srgbClr val="FFF1D1"/>
            </a:solidFill>
            <a:prstDash val="solid"/>
          </a:ln>
        </p:spPr>
      </p:sp>
      <p:sp>
        <p:nvSpPr>
          <p:cNvPr id="16" name="Что даёт переход (заголовок)"/>
          <p:cNvSpPr txBox="1"/>
          <p:nvPr/>
        </p:nvSpPr>
        <p:spPr>
          <a:xfrm>
            <a:off x="822960" y="3749040"/>
            <a:ext cx="48691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A6700"/>
                </a:solidFill>
              </a:rPr>
              <a:t>Что даёт переход</a:t>
            </a:r>
            <a:endParaRPr lang="en-US" sz="2000" dirty="0"/>
          </a:p>
        </p:txBody>
      </p:sp>
      <p:sp>
        <p:nvSpPr>
          <p:cNvPr id="17" name="Что даёт переход (текст)"/>
          <p:cNvSpPr txBox="1"/>
          <p:nvPr/>
        </p:nvSpPr>
        <p:spPr>
          <a:xfrm>
            <a:off x="822960" y="4279392"/>
            <a:ext cx="48691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3410"/>
                </a:solidFill>
              </a:rPr>
              <a:t>Чаты класса и канал школы — рядом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3410"/>
                </a:solidFill>
              </a:rPr>
              <a:t>Проще отличить настоящие сообщения от поддельных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3410"/>
                </a:solidFill>
              </a:rPr>
              <a:t>Дневник, файлы и звонки рядом</a:t>
            </a:r>
            <a:endParaRPr lang="en-US" sz="1500" dirty="0"/>
          </a:p>
        </p:txBody>
      </p:sp>
      <p:sp>
        <p:nvSpPr>
          <p:cNvPr id="18" name="Что важно помнить (фон)"/>
          <p:cNvSpPr/>
          <p:nvPr/>
        </p:nvSpPr>
        <p:spPr>
          <a:xfrm>
            <a:off x="6195060" y="3611880"/>
            <a:ext cx="5417820" cy="1920240"/>
          </a:xfrm>
          <a:prstGeom prst="roundRect">
            <a:avLst>
              <a:gd name="adj" fmla="val 15238"/>
            </a:avLst>
          </a:prstGeom>
          <a:solidFill>
            <a:srgbClr val="E8F5E1"/>
          </a:solidFill>
          <a:ln w="12700">
            <a:solidFill>
              <a:srgbClr val="E8F5E1"/>
            </a:solidFill>
            <a:prstDash val="solid"/>
          </a:ln>
        </p:spPr>
      </p:sp>
      <p:sp>
        <p:nvSpPr>
          <p:cNvPr id="19" name="Что важно помнить (заголовок)"/>
          <p:cNvSpPr txBox="1"/>
          <p:nvPr/>
        </p:nvSpPr>
        <p:spPr>
          <a:xfrm>
            <a:off x="6469380" y="3749040"/>
            <a:ext cx="48691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E7A2D"/>
                </a:solidFill>
              </a:rPr>
              <a:t>Что важно помнить</a:t>
            </a:r>
            <a:endParaRPr lang="en-US" sz="2000" dirty="0"/>
          </a:p>
        </p:txBody>
      </p:sp>
      <p:sp>
        <p:nvSpPr>
          <p:cNvPr id="20" name="Что важно помнить (текст)"/>
          <p:cNvSpPr txBox="1"/>
          <p:nvPr/>
        </p:nvSpPr>
        <p:spPr>
          <a:xfrm>
            <a:off x="6469380" y="4279392"/>
            <a:ext cx="48691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3410"/>
                </a:solidFill>
              </a:rPr>
              <a:t>Порядок перехода определяют школа и регион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3410"/>
                </a:solidFill>
              </a:rPr>
              <a:t>Нужен запасной канал для семей без смартфона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3410"/>
                </a:solidFill>
              </a:rPr>
              <a:t>Данные детей в чат не публикуем</a:t>
            </a:r>
            <a:endParaRPr lang="en-US" sz="1500" dirty="0"/>
          </a:p>
        </p:txBody>
      </p:sp>
      <p:sp>
        <p:nvSpPr>
          <p:cNvPr id="21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45455"/>
            </a:avLst>
          </a:prstGeom>
          <a:solidFill>
            <a:srgbClr val="DFF3F7"/>
          </a:solidFill>
          <a:ln w="15875">
            <a:solidFill>
              <a:srgbClr val="3DB1C6"/>
            </a:solidFill>
            <a:prstDash val="solid"/>
          </a:ln>
        </p:spPr>
      </p:sp>
      <p:sp>
        <p:nvSpPr>
          <p:cNvPr id="22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3DB1C6"/>
          </a:solidFill>
          <a:ln w="12700">
            <a:solidFill>
              <a:srgbClr val="3DB1C6"/>
            </a:solidFill>
            <a:prstDash val="solid"/>
          </a:ln>
        </p:spPr>
      </p:sp>
      <p:sp>
        <p:nvSpPr>
          <p:cNvPr id="23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24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3410"/>
                </a:solidFill>
              </a:rPr>
              <a:t>Переход — не повод давить на родителей: договаривайтесь и помогайте подключиться.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Методическая часть: как переводим класс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Четыре шага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0785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4727"/>
                </a:solidFill>
              </a:rPr>
              <a:t>03</a:t>
            </a:r>
            <a:endParaRPr lang="en-US" sz="2200" dirty="0"/>
          </a:p>
        </p:txBody>
      </p:sp>
      <p:sp>
        <p:nvSpPr>
          <p:cNvPr id="6" name="Шаг 1 (фон)"/>
          <p:cNvSpPr/>
          <p:nvPr/>
        </p:nvSpPr>
        <p:spPr>
          <a:xfrm>
            <a:off x="548640" y="1600200"/>
            <a:ext cx="2532888" cy="3931920"/>
          </a:xfrm>
          <a:prstGeom prst="roundRect">
            <a:avLst>
              <a:gd name="adj" fmla="val 11552"/>
            </a:avLst>
          </a:prstGeom>
          <a:solidFill>
            <a:srgbClr val="FFEAE3"/>
          </a:solidFill>
          <a:ln w="12700">
            <a:solidFill>
              <a:srgbClr val="FFEAE3"/>
            </a:solidFill>
            <a:prstDash val="solid"/>
          </a:ln>
        </p:spPr>
      </p:sp>
      <p:sp>
        <p:nvSpPr>
          <p:cNvPr id="7" name="Шаг 1 (кружок)"/>
          <p:cNvSpPr/>
          <p:nvPr/>
        </p:nvSpPr>
        <p:spPr>
          <a:xfrm>
            <a:off x="731520" y="1783080"/>
            <a:ext cx="530352" cy="530352"/>
          </a:xfrm>
          <a:prstGeom prst="ellipse">
            <a:avLst/>
          </a:prstGeom>
          <a:solidFill>
            <a:srgbClr val="F0785A"/>
          </a:solidFill>
          <a:ln w="12700">
            <a:solidFill>
              <a:srgbClr val="F0785A"/>
            </a:solidFill>
            <a:prstDash val="solid"/>
          </a:ln>
        </p:spPr>
      </p:sp>
      <p:sp>
        <p:nvSpPr>
          <p:cNvPr id="8" name="Шаг 1 (цифра)"/>
          <p:cNvSpPr txBox="1"/>
          <p:nvPr/>
        </p:nvSpPr>
        <p:spPr>
          <a:xfrm>
            <a:off x="731520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Шаг 1 (заголовок)"/>
          <p:cNvSpPr txBox="1"/>
          <p:nvPr/>
        </p:nvSpPr>
        <p:spPr>
          <a:xfrm>
            <a:off x="731520" y="2423160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4727"/>
                </a:solidFill>
              </a:rPr>
              <a:t>Подготовить</a:t>
            </a:r>
            <a:endParaRPr lang="en-US" sz="2000" dirty="0"/>
          </a:p>
        </p:txBody>
      </p:sp>
      <p:sp>
        <p:nvSpPr>
          <p:cNvPr id="10" name="Шаг 1 (текст)"/>
          <p:cNvSpPr txBox="1"/>
          <p:nvPr/>
        </p:nvSpPr>
        <p:spPr>
          <a:xfrm>
            <a:off x="731520" y="2971800"/>
            <a:ext cx="216712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A3410"/>
                </a:solidFill>
              </a:rPr>
              <a:t>Уточнить у администрации правила: названия чатов, кто администратор, где официальный канал</a:t>
            </a:r>
            <a:endParaRPr lang="en-US" sz="1700" dirty="0"/>
          </a:p>
        </p:txBody>
      </p:sp>
      <p:sp>
        <p:nvSpPr>
          <p:cNvPr id="11" name="Стрелка 1"/>
          <p:cNvSpPr/>
          <p:nvPr/>
        </p:nvSpPr>
        <p:spPr>
          <a:xfrm rot="5400000">
            <a:off x="3127248" y="3438144"/>
            <a:ext cx="219456" cy="256032"/>
          </a:xfrm>
          <a:prstGeom prst="triangle">
            <a:avLst/>
          </a:prstGeom>
          <a:solidFill>
            <a:srgbClr val="3DB1C6"/>
          </a:solidFill>
          <a:ln w="12700">
            <a:solidFill>
              <a:srgbClr val="3DB1C6"/>
            </a:solidFill>
            <a:prstDash val="solid"/>
          </a:ln>
        </p:spPr>
      </p:sp>
      <p:sp>
        <p:nvSpPr>
          <p:cNvPr id="12" name="Шаг 2 (фон)"/>
          <p:cNvSpPr/>
          <p:nvPr/>
        </p:nvSpPr>
        <p:spPr>
          <a:xfrm>
            <a:off x="3392424" y="1600200"/>
            <a:ext cx="2532888" cy="3931920"/>
          </a:xfrm>
          <a:prstGeom prst="roundRect">
            <a:avLst>
              <a:gd name="adj" fmla="val 11552"/>
            </a:avLst>
          </a:prstGeom>
          <a:solidFill>
            <a:srgbClr val="FFF1D1"/>
          </a:solidFill>
          <a:ln w="12700">
            <a:solidFill>
              <a:srgbClr val="FFF1D1"/>
            </a:solidFill>
            <a:prstDash val="solid"/>
          </a:ln>
        </p:spPr>
      </p:sp>
      <p:sp>
        <p:nvSpPr>
          <p:cNvPr id="13" name="Шаг 2 (кружок)"/>
          <p:cNvSpPr/>
          <p:nvPr/>
        </p:nvSpPr>
        <p:spPr>
          <a:xfrm>
            <a:off x="3575304" y="1783080"/>
            <a:ext cx="530352" cy="530352"/>
          </a:xfrm>
          <a:prstGeom prst="ellipse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14" name="Шаг 2 (цифра)"/>
          <p:cNvSpPr txBox="1"/>
          <p:nvPr/>
        </p:nvSpPr>
        <p:spPr>
          <a:xfrm>
            <a:off x="3575304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A00"/>
                </a:solidFill>
              </a:rPr>
              <a:t>2</a:t>
            </a:r>
            <a:endParaRPr lang="en-US" sz="2000" dirty="0"/>
          </a:p>
        </p:txBody>
      </p:sp>
      <p:sp>
        <p:nvSpPr>
          <p:cNvPr id="15" name="Шаг 2 (заголовок)"/>
          <p:cNvSpPr txBox="1"/>
          <p:nvPr/>
        </p:nvSpPr>
        <p:spPr>
          <a:xfrm>
            <a:off x="3575304" y="2423160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A6700"/>
                </a:solidFill>
              </a:rPr>
              <a:t>Создать</a:t>
            </a:r>
            <a:endParaRPr lang="en-US" sz="2000" dirty="0"/>
          </a:p>
        </p:txBody>
      </p:sp>
      <p:sp>
        <p:nvSpPr>
          <p:cNvPr id="16" name="Шаг 2 (текст)"/>
          <p:cNvSpPr txBox="1"/>
          <p:nvPr/>
        </p:nvSpPr>
        <p:spPr>
          <a:xfrm>
            <a:off x="3575304" y="2971800"/>
            <a:ext cx="216712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A3410"/>
                </a:solidFill>
              </a:rPr>
              <a:t>Отдельные чаты: для родителей и для учеников. Закрепить правила общения</a:t>
            </a:r>
            <a:endParaRPr lang="en-US" sz="1700" dirty="0"/>
          </a:p>
        </p:txBody>
      </p:sp>
      <p:sp>
        <p:nvSpPr>
          <p:cNvPr id="17" name="Стрелка 2"/>
          <p:cNvSpPr/>
          <p:nvPr/>
        </p:nvSpPr>
        <p:spPr>
          <a:xfrm rot="5400000">
            <a:off x="5971032" y="3438144"/>
            <a:ext cx="219456" cy="256032"/>
          </a:xfrm>
          <a:prstGeom prst="triangle">
            <a:avLst/>
          </a:prstGeom>
          <a:solidFill>
            <a:srgbClr val="3DB1C6"/>
          </a:solidFill>
          <a:ln w="12700">
            <a:solidFill>
              <a:srgbClr val="3DB1C6"/>
            </a:solidFill>
            <a:prstDash val="solid"/>
          </a:ln>
        </p:spPr>
      </p:sp>
      <p:sp>
        <p:nvSpPr>
          <p:cNvPr id="18" name="Шаг 3 (фон)"/>
          <p:cNvSpPr/>
          <p:nvPr/>
        </p:nvSpPr>
        <p:spPr>
          <a:xfrm>
            <a:off x="6236208" y="1600200"/>
            <a:ext cx="2532888" cy="3931920"/>
          </a:xfrm>
          <a:prstGeom prst="roundRect">
            <a:avLst>
              <a:gd name="adj" fmla="val 11552"/>
            </a:avLst>
          </a:prstGeom>
          <a:solidFill>
            <a:srgbClr val="E8F5E1"/>
          </a:solidFill>
          <a:ln w="12700">
            <a:solidFill>
              <a:srgbClr val="E8F5E1"/>
            </a:solidFill>
            <a:prstDash val="solid"/>
          </a:ln>
        </p:spPr>
      </p:sp>
      <p:sp>
        <p:nvSpPr>
          <p:cNvPr id="19" name="Шаг 3 (кружок)"/>
          <p:cNvSpPr/>
          <p:nvPr/>
        </p:nvSpPr>
        <p:spPr>
          <a:xfrm>
            <a:off x="6419088" y="1783080"/>
            <a:ext cx="530352" cy="530352"/>
          </a:xfrm>
          <a:prstGeom prst="ellipse">
            <a:avLst/>
          </a:prstGeom>
          <a:solidFill>
            <a:srgbClr val="66B84F"/>
          </a:solidFill>
          <a:ln w="12700">
            <a:solidFill>
              <a:srgbClr val="66B84F"/>
            </a:solidFill>
            <a:prstDash val="solid"/>
          </a:ln>
        </p:spPr>
      </p:sp>
      <p:sp>
        <p:nvSpPr>
          <p:cNvPr id="20" name="Шаг 3 (цифра)"/>
          <p:cNvSpPr txBox="1"/>
          <p:nvPr/>
        </p:nvSpPr>
        <p:spPr>
          <a:xfrm>
            <a:off x="6419088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21" name="Шаг 3 (заголовок)"/>
          <p:cNvSpPr txBox="1"/>
          <p:nvPr/>
        </p:nvSpPr>
        <p:spPr>
          <a:xfrm>
            <a:off x="6419088" y="2423160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E7A2D"/>
                </a:solidFill>
              </a:rPr>
              <a:t>Пригласить</a:t>
            </a:r>
            <a:endParaRPr lang="en-US" sz="2000" dirty="0"/>
          </a:p>
        </p:txBody>
      </p:sp>
      <p:sp>
        <p:nvSpPr>
          <p:cNvPr id="22" name="Шаг 3 (текст)"/>
          <p:cNvSpPr txBox="1"/>
          <p:nvPr/>
        </p:nvSpPr>
        <p:spPr>
          <a:xfrm>
            <a:off x="6419088" y="2971800"/>
            <a:ext cx="216712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A3410"/>
                </a:solidFill>
              </a:rPr>
              <a:t>Отправить приглашение родителям через электронный дневник; ответить на вопросы</a:t>
            </a:r>
            <a:endParaRPr lang="en-US" sz="1700" dirty="0"/>
          </a:p>
        </p:txBody>
      </p:sp>
      <p:sp>
        <p:nvSpPr>
          <p:cNvPr id="23" name="Стрелка 3"/>
          <p:cNvSpPr/>
          <p:nvPr/>
        </p:nvSpPr>
        <p:spPr>
          <a:xfrm rot="5400000">
            <a:off x="8814816" y="3438144"/>
            <a:ext cx="219456" cy="256032"/>
          </a:xfrm>
          <a:prstGeom prst="triangle">
            <a:avLst/>
          </a:prstGeom>
          <a:solidFill>
            <a:srgbClr val="3DB1C6"/>
          </a:solidFill>
          <a:ln w="12700">
            <a:solidFill>
              <a:srgbClr val="3DB1C6"/>
            </a:solidFill>
            <a:prstDash val="solid"/>
          </a:ln>
        </p:spPr>
      </p:sp>
      <p:sp>
        <p:nvSpPr>
          <p:cNvPr id="24" name="Шаг 4 (фон)"/>
          <p:cNvSpPr/>
          <p:nvPr/>
        </p:nvSpPr>
        <p:spPr>
          <a:xfrm>
            <a:off x="9079992" y="1600200"/>
            <a:ext cx="2532888" cy="3931920"/>
          </a:xfrm>
          <a:prstGeom prst="roundRect">
            <a:avLst>
              <a:gd name="adj" fmla="val 11552"/>
            </a:avLst>
          </a:prstGeom>
          <a:solidFill>
            <a:srgbClr val="DFF3F7"/>
          </a:solidFill>
          <a:ln w="12700">
            <a:solidFill>
              <a:srgbClr val="DFF3F7"/>
            </a:solidFill>
            <a:prstDash val="solid"/>
          </a:ln>
        </p:spPr>
      </p:sp>
      <p:sp>
        <p:nvSpPr>
          <p:cNvPr id="25" name="Шаг 4 (кружок)"/>
          <p:cNvSpPr/>
          <p:nvPr/>
        </p:nvSpPr>
        <p:spPr>
          <a:xfrm>
            <a:off x="9262872" y="1783080"/>
            <a:ext cx="530352" cy="530352"/>
          </a:xfrm>
          <a:prstGeom prst="ellipse">
            <a:avLst/>
          </a:prstGeom>
          <a:solidFill>
            <a:srgbClr val="3DB1C6"/>
          </a:solidFill>
          <a:ln w="12700">
            <a:solidFill>
              <a:srgbClr val="3DB1C6"/>
            </a:solidFill>
            <a:prstDash val="solid"/>
          </a:ln>
        </p:spPr>
      </p:sp>
      <p:sp>
        <p:nvSpPr>
          <p:cNvPr id="26" name="Шаг 4 (цифра)"/>
          <p:cNvSpPr txBox="1"/>
          <p:nvPr/>
        </p:nvSpPr>
        <p:spPr>
          <a:xfrm>
            <a:off x="9262872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27" name="Шаг 4 (заголовок)"/>
          <p:cNvSpPr txBox="1"/>
          <p:nvPr/>
        </p:nvSpPr>
        <p:spPr>
          <a:xfrm>
            <a:off x="9262872" y="2423160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7B8E"/>
                </a:solidFill>
              </a:rPr>
              <a:t>Проверить</a:t>
            </a:r>
            <a:endParaRPr lang="en-US" sz="2000" dirty="0"/>
          </a:p>
        </p:txBody>
      </p:sp>
      <p:sp>
        <p:nvSpPr>
          <p:cNvPr id="28" name="Шаг 4 (текст)"/>
          <p:cNvSpPr txBox="1"/>
          <p:nvPr/>
        </p:nvSpPr>
        <p:spPr>
          <a:xfrm>
            <a:off x="9262872" y="2971800"/>
            <a:ext cx="216712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A3410"/>
                </a:solidFill>
              </a:rPr>
              <a:t>Сверить список класса: кто подключён, кому нужна помощь; назначить срок</a:t>
            </a:r>
            <a:endParaRPr lang="en-US" sz="1700" dirty="0"/>
          </a:p>
        </p:txBody>
      </p:sp>
      <p:sp>
        <p:nvSpPr>
          <p:cNvPr id="29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45455"/>
            </a:avLst>
          </a:prstGeom>
          <a:solidFill>
            <a:srgbClr val="DFF3F7"/>
          </a:solidFill>
          <a:ln w="15875">
            <a:solidFill>
              <a:srgbClr val="3DB1C6"/>
            </a:solidFill>
            <a:prstDash val="solid"/>
          </a:ln>
        </p:spPr>
      </p:sp>
      <p:sp>
        <p:nvSpPr>
          <p:cNvPr id="30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3DB1C6"/>
          </a:solidFill>
          <a:ln w="12700">
            <a:solidFill>
              <a:srgbClr val="3DB1C6"/>
            </a:solidFill>
            <a:prstDash val="solid"/>
          </a:ln>
        </p:spPr>
      </p:sp>
      <p:sp>
        <p:nvSpPr>
          <p:cNvPr id="31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32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3410"/>
                </a:solidFill>
              </a:rPr>
              <a:t>Нет смартфона или нет желания? Нужен запасной канал: звонок, дневник, личная встреча.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Рабочий лист: кто из родителей подключён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Заполните и храните у себя (не в общем чате)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66B84F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E7A2D"/>
                </a:solidFill>
              </a:rPr>
              <a:t>04</a:t>
            </a:r>
            <a:endParaRPr lang="en-US" sz="2200" dirty="0"/>
          </a:p>
        </p:txBody>
      </p:sp>
      <p:graphicFrame>
        <p:nvGraphicFramePr>
          <p:cNvPr id="5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2743200"/>
                <a:gridCol w="2743200"/>
                <a:gridCol w="2194560"/>
                <a:gridCol w="283464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8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Ученик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8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Родитель (контакт)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8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Подключён к чату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8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Если нет — как связаться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84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E7A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Фамилия Имя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Мама / папа: ____________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☐ да   ☐ нет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звонок / дневник / лично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E7A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Фамилия Имя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Мама / папа: ____________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☐ да   ☐ нет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звонок / дневник / лично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E7A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Фамилия Имя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Мама / папа: ____________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☐ да   ☐ нет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звонок / дневник / лично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E7A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Фамилия Имя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Мама / папа: ____________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☐ да   ☐ нет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звонок / дневник / лично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E7A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Фамилия Имя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Мама / папа: ____________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☐ да   ☐ нет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звонок / дневник / лично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E7A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Фамилия Имя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Мама / папа: ____________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☐ да   ☐ нет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звонок / дневник / лично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E7A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…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…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…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…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1"/>
                    </a:solidFill>
                  </a:tcPr>
                </a:tc>
              </a:tr>
            </a:tbl>
          </a:graphicData>
        </a:graphic>
      </p:graphicFrame>
      <p:sp>
        <p:nvSpPr>
          <p:cNvPr id="7" name="Вывод (фон)"/>
          <p:cNvSpPr/>
          <p:nvPr/>
        </p:nvSpPr>
        <p:spPr>
          <a:xfrm>
            <a:off x="548640" y="5577840"/>
            <a:ext cx="11064240" cy="603504"/>
          </a:xfrm>
          <a:prstGeom prst="roundRect">
            <a:avLst>
              <a:gd name="adj" fmla="val 45455"/>
            </a:avLst>
          </a:prstGeom>
          <a:solidFill>
            <a:srgbClr val="DFF3F7"/>
          </a:solidFill>
          <a:ln w="15875">
            <a:solidFill>
              <a:srgbClr val="3DB1C6"/>
            </a:solidFill>
            <a:prstDash val="solid"/>
          </a:ln>
        </p:spPr>
      </p:sp>
      <p:sp>
        <p:nvSpPr>
          <p:cNvPr id="8" name="Вывод (значок)"/>
          <p:cNvSpPr/>
          <p:nvPr/>
        </p:nvSpPr>
        <p:spPr>
          <a:xfrm>
            <a:off x="731520" y="5678424"/>
            <a:ext cx="402336" cy="402336"/>
          </a:xfrm>
          <a:prstGeom prst="ellipse">
            <a:avLst/>
          </a:prstGeom>
          <a:solidFill>
            <a:srgbClr val="3DB1C6"/>
          </a:solidFill>
          <a:ln w="12700">
            <a:solidFill>
              <a:srgbClr val="3DB1C6"/>
            </a:solidFill>
            <a:prstDash val="solid"/>
          </a:ln>
        </p:spPr>
      </p:sp>
      <p:sp>
        <p:nvSpPr>
          <p:cNvPr id="9" name="Вывод (знак)"/>
          <p:cNvSpPr txBox="1"/>
          <p:nvPr/>
        </p:nvSpPr>
        <p:spPr>
          <a:xfrm>
            <a:off x="731520" y="56784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0" name="Вывод (текст)"/>
          <p:cNvSpPr txBox="1"/>
          <p:nvPr/>
        </p:nvSpPr>
        <p:spPr>
          <a:xfrm>
            <a:off x="1325880" y="557784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3410"/>
                </a:solidFill>
              </a:rPr>
              <a:t>Лист — шаблон: добавьте строки по числу учеников. Это персональные данные, не публикуйте его.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Что сделать до начала каникул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3DB1C6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7B8E"/>
                </a:solidFill>
              </a:rPr>
              <a:t>05</a:t>
            </a:r>
            <a:endParaRPr lang="en-US" sz="22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6126480"/>
                <a:gridCol w="1828800"/>
                <a:gridCol w="256032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B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B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B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B1C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Уточнить у администрации порядок перехода и правила чатов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сразу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Понятные правила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Создать классные чаты, назначить администраторов (классный руководитель + 1–2 родителя)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Чаты готовы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Пригласить родителей через электронный дневник и закрепить правила чата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5–7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Приглашения отправлены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Сверить список: кто подключён; с остальными связаться лично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3–5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Список актуален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Закрепить сообщение об официальных каналах и о правиле «сборы и ссылки — только после подтверждения школы»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 запуске чата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Защита от подделок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3F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8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Согласовать «часы ответа» и порядок срочной связи на каникулы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Понятный режим связи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Опора для правил школьных чатов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2B33D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9A6700"/>
                </a:solidFill>
              </a:rPr>
              <a:t>06</a:t>
            </a:r>
            <a:endParaRPr lang="en-US" sz="22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713232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A2A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3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A2A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33D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A67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156-ФЗ от 24.06.2025 (национальный мессенджер)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D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Правовая основа сервиса обмена информацией; уточняйте требования школы и региона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D1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A67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152-ФЗ «О персональных данных», ст. 6 и 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Согласие на обработку данных; не публикуйте списки с телефонами, оценками и фото детей без согласия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A67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образовании», ст. 28 и 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D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Порядок взаимодействия с родителями фиксируется локальными актами школы — следуйте им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D1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A67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ТК РФ, ст. 91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Рабочее время: договоритесь о «часах ответа»; вне их — только срочные вопросы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A67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124-ФЗ, ст. 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D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Защита детей от вредной информации: модерация ученических чатов, недопустимость травли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D1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A67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Приказы и письма Минпросвещения, региона и школы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Порядок перехода и рекомендации по чатам — запросите актуальные у заместителя директора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D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448"/>
                </a:solidFill>
              </a:rPr>
              <a:t>Номера статей и даты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410"/>
                </a:solidFill>
              </a:rPr>
              <a:t>Итоги: правила класса-чата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A3410"/>
                </a:solidFill>
              </a:rPr>
              <a:t>Коротко, чтобы все запомнили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0785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4727"/>
                </a:solidFill>
              </a:rPr>
              <a:t>07</a:t>
            </a:r>
            <a:endParaRPr lang="en-US" sz="2200" dirty="0"/>
          </a:p>
        </p:txBody>
      </p:sp>
      <p:sp>
        <p:nvSpPr>
          <p:cNvPr id="6" name="Правила чата (фон)"/>
          <p:cNvSpPr/>
          <p:nvPr/>
        </p:nvSpPr>
        <p:spPr>
          <a:xfrm>
            <a:off x="548640" y="1600200"/>
            <a:ext cx="3535680" cy="3931920"/>
          </a:xfrm>
          <a:prstGeom prst="roundRect">
            <a:avLst>
              <a:gd name="adj" fmla="val 8276"/>
            </a:avLst>
          </a:prstGeom>
          <a:solidFill>
            <a:srgbClr val="FFEAE3"/>
          </a:solidFill>
          <a:ln w="12700">
            <a:solidFill>
              <a:srgbClr val="FFEAE3"/>
            </a:solidFill>
            <a:prstDash val="solid"/>
          </a:ln>
        </p:spPr>
      </p:sp>
      <p:sp>
        <p:nvSpPr>
          <p:cNvPr id="7" name="Правила чата (заголовок)"/>
          <p:cNvSpPr txBox="1"/>
          <p:nvPr/>
        </p:nvSpPr>
        <p:spPr>
          <a:xfrm>
            <a:off x="822960" y="1737360"/>
            <a:ext cx="298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B84727"/>
                </a:solidFill>
              </a:rPr>
              <a:t>Правила чата</a:t>
            </a:r>
            <a:endParaRPr lang="en-US" sz="2100" dirty="0"/>
          </a:p>
        </p:txBody>
      </p:sp>
      <p:sp>
        <p:nvSpPr>
          <p:cNvPr id="8" name="Правила чата (текст)"/>
          <p:cNvSpPr txBox="1"/>
          <p:nvPr/>
        </p:nvSpPr>
        <p:spPr>
          <a:xfrm>
            <a:off x="822960" y="2267712"/>
            <a:ext cx="29870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Писать по делу и вовремя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Без паролей, кодов и сборов денег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Ссылки — только от администратора</a:t>
            </a:r>
            <a:endParaRPr lang="en-US" sz="1900" dirty="0"/>
          </a:p>
        </p:txBody>
      </p:sp>
      <p:sp>
        <p:nvSpPr>
          <p:cNvPr id="9" name="Нельзя публиковать (фон)"/>
          <p:cNvSpPr/>
          <p:nvPr/>
        </p:nvSpPr>
        <p:spPr>
          <a:xfrm>
            <a:off x="4312920" y="1600200"/>
            <a:ext cx="3535680" cy="3931920"/>
          </a:xfrm>
          <a:prstGeom prst="roundRect">
            <a:avLst>
              <a:gd name="adj" fmla="val 8276"/>
            </a:avLst>
          </a:prstGeom>
          <a:solidFill>
            <a:srgbClr val="FFF1D1"/>
          </a:solidFill>
          <a:ln w="12700">
            <a:solidFill>
              <a:srgbClr val="FFF1D1"/>
            </a:solidFill>
            <a:prstDash val="solid"/>
          </a:ln>
        </p:spPr>
      </p:sp>
      <p:sp>
        <p:nvSpPr>
          <p:cNvPr id="10" name="Нельзя публиковать (заголовок)"/>
          <p:cNvSpPr txBox="1"/>
          <p:nvPr/>
        </p:nvSpPr>
        <p:spPr>
          <a:xfrm>
            <a:off x="4587240" y="1737360"/>
            <a:ext cx="298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9A6700"/>
                </a:solidFill>
              </a:rPr>
              <a:t>Нельзя публиковать</a:t>
            </a:r>
            <a:endParaRPr lang="en-US" sz="2100" dirty="0"/>
          </a:p>
        </p:txBody>
      </p:sp>
      <p:sp>
        <p:nvSpPr>
          <p:cNvPr id="11" name="Нельзя публиковать (текст)"/>
          <p:cNvSpPr txBox="1"/>
          <p:nvPr/>
        </p:nvSpPr>
        <p:spPr>
          <a:xfrm>
            <a:off x="4587240" y="2267712"/>
            <a:ext cx="29870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Персональные данные детей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Фото без согласия родителей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Оценки и замечания в общем чате</a:t>
            </a:r>
            <a:endParaRPr lang="en-US" sz="1900" dirty="0"/>
          </a:p>
        </p:txBody>
      </p:sp>
      <p:sp>
        <p:nvSpPr>
          <p:cNvPr id="12" name="Если нет подключения (фон)"/>
          <p:cNvSpPr/>
          <p:nvPr/>
        </p:nvSpPr>
        <p:spPr>
          <a:xfrm>
            <a:off x="8077200" y="1600200"/>
            <a:ext cx="3535680" cy="3931920"/>
          </a:xfrm>
          <a:prstGeom prst="roundRect">
            <a:avLst>
              <a:gd name="adj" fmla="val 8276"/>
            </a:avLst>
          </a:prstGeom>
          <a:solidFill>
            <a:srgbClr val="E8F5E1"/>
          </a:solidFill>
          <a:ln w="12700">
            <a:solidFill>
              <a:srgbClr val="E8F5E1"/>
            </a:solidFill>
            <a:prstDash val="solid"/>
          </a:ln>
        </p:spPr>
      </p:sp>
      <p:sp>
        <p:nvSpPr>
          <p:cNvPr id="13" name="Если нет подключения (заголовок)"/>
          <p:cNvSpPr txBox="1"/>
          <p:nvPr/>
        </p:nvSpPr>
        <p:spPr>
          <a:xfrm>
            <a:off x="8351520" y="1737360"/>
            <a:ext cx="298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3E7A2D"/>
                </a:solidFill>
              </a:rPr>
              <a:t>Если нет подключения</a:t>
            </a:r>
            <a:endParaRPr lang="en-US" sz="2100" dirty="0"/>
          </a:p>
        </p:txBody>
      </p:sp>
      <p:sp>
        <p:nvSpPr>
          <p:cNvPr id="14" name="Если нет подключения (текст)"/>
          <p:cNvSpPr txBox="1"/>
          <p:nvPr/>
        </p:nvSpPr>
        <p:spPr>
          <a:xfrm>
            <a:off x="8351520" y="2267712"/>
            <a:ext cx="29870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Звонок или личная встреча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Информирование через дневник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4A3410"/>
                </a:solidFill>
              </a:rPr>
              <a:t>Без давления и упрёков</a:t>
            </a:r>
            <a:endParaRPr lang="en-US" sz="1900" dirty="0"/>
          </a:p>
        </p:txBody>
      </p:sp>
      <p:sp>
        <p:nvSpPr>
          <p:cNvPr id="15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45455"/>
            </a:avLst>
          </a:prstGeom>
          <a:solidFill>
            <a:srgbClr val="DFF3F7"/>
          </a:solidFill>
          <a:ln w="15875">
            <a:solidFill>
              <a:srgbClr val="3DB1C6"/>
            </a:solidFill>
            <a:prstDash val="solid"/>
          </a:ln>
        </p:spPr>
      </p:sp>
      <p:sp>
        <p:nvSpPr>
          <p:cNvPr id="16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3DB1C6"/>
          </a:solidFill>
          <a:ln w="12700">
            <a:solidFill>
              <a:srgbClr val="3DB1C6"/>
            </a:solidFill>
            <a:prstDash val="solid"/>
          </a:ln>
        </p:spPr>
      </p:sp>
      <p:sp>
        <p:nvSpPr>
          <p:cNvPr id="17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8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3410"/>
                </a:solidFill>
              </a:rPr>
              <a:t>Сборы денег и ссылки в чате — только после подтверждения администрации школы.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44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олнечный">
  <a:themeElements>
    <a:clrScheme name="Солнечный">
      <a:dk1>
        <a:srgbClr val="4A3410"/>
      </a:dk1>
      <a:lt1>
        <a:srgbClr val="FFFFFF"/>
      </a:lt1>
      <a:dk2>
        <a:srgbClr val="B84727"/>
      </a:dk2>
      <a:lt2>
        <a:srgbClr val="FFFCF2"/>
      </a:lt2>
      <a:accent1>
        <a:srgbClr val="F0785A"/>
      </a:accent1>
      <a:accent2>
        <a:srgbClr val="F2B33D"/>
      </a:accent2>
      <a:accent3>
        <a:srgbClr val="66B84F"/>
      </a:accent3>
      <a:accent4>
        <a:srgbClr val="3DB1C6"/>
      </a:accent4>
      <a:accent5>
        <a:srgbClr val="B84727"/>
      </a:accent5>
      <a:accent6>
        <a:srgbClr val="9A6700"/>
      </a:accent6>
      <a:hlink>
        <a:srgbClr val="B84727"/>
      </a:hlink>
      <a:folHlink>
        <a:srgbClr val="9A6700"/>
      </a:folHlink>
    </a:clrScheme>
    <a:fontScheme name="Солнечный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Школьные чаты в нацмессенджере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2026-10-29T09:12:48Z</dcterms:created>
  <dcterms:modified xsi:type="dcterms:W3CDTF">2026-10-29T09:12:48Z</dcterms:modified>
</cp:coreProperties>
</file>