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Тема 4 из 4 серии «Цифровая безопасность и мошенники».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Цифры — из методических рекомендаций Роспотребнадзора 2023 года (пересказ в «Российской газете» 17.12.2023). Говорите о них как об ориентирах.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Рекомендация про 60 минут — из методических рекомендаций Роспотребнадзора. Остальное — практические советы, подавайте как ориентиры.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Договор лучше составлять вместе с ребёнком — так он принимает правила как свои.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Не оценивайте семьи: ваша задача — предложить идеи и ориентиры.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Нормы СанПиН относятся к школе; дома — рекомендации, их задают родители.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Памятку можно отправить в родительский чат вместе с договором.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B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E9E1FA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0"/>
            <a:ext cx="64008" cy="6858000"/>
          </a:xfrm>
          <a:prstGeom prst="rect">
            <a:avLst/>
          </a:prstGeom>
          <a:solidFill>
            <a:srgbClr val="7B5BD6"/>
          </a:solidFill>
          <a:ln/>
        </p:spPr>
      </p:sp>
      <p:sp>
        <p:nvSpPr>
          <p:cNvPr id="4" name="Text 2"/>
          <p:cNvSpPr/>
          <p:nvPr/>
        </p:nvSpPr>
        <p:spPr>
          <a:xfrm>
            <a:off x="9144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7708F"/>
                </a:solidFill>
              </a:rPr>
              <a:t>Цифровая безопасность и мошенники</a:t>
            </a:r>
            <a:endParaRPr lang="en-US" sz="1100" dirty="0"/>
          </a:p>
        </p:txBody>
      </p:sp>
      <p:sp>
        <p:nvSpPr>
          <p:cNvPr id="5" name="Text 3"/>
          <p:cNvSpPr/>
          <p:nvPr>
            <p:ph idx="103" type="title" hasCustomPrompt="1"/>
          </p:nvPr>
        </p:nvSpPr>
        <p:spPr>
          <a:xfrm>
            <a:off x="914400" y="292608"/>
            <a:ext cx="877824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rgbClr val="33284F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6" name="Text 3"/>
          <p:cNvSpPr/>
          <p:nvPr>
            <p:ph idx="104" type="body" hasCustomPrompt="1"/>
          </p:nvPr>
        </p:nvSpPr>
        <p:spPr>
          <a:xfrm>
            <a:off x="914400" y="932688"/>
            <a:ext cx="8778240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400" dirty="0">
                <a:solidFill>
                  <a:srgbClr val="77708F"/>
                </a:solidFill>
              </a:defRPr>
            </a:lvl1pPr>
          </a:lstStyle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77708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FB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663440" cy="6858000"/>
          </a:xfrm>
          <a:prstGeom prst="rect">
            <a:avLst/>
          </a:prstGeom>
          <a:solidFill>
            <a:srgbClr val="E9E1FA"/>
          </a:solidFill>
          <a:ln/>
        </p:spPr>
      </p:sp>
      <p:pic>
        <p:nvPicPr>
          <p:cNvPr id="3" name="Image 0" descr="/tmp/claude-0/-home-claude/93712537-5989-58f1-97cf-3125139d8776/scratchpad/out2/_img2/art_lav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1005840"/>
            <a:ext cx="4206240" cy="4809744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77708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етка"/>
          <p:cNvSpPr/>
          <p:nvPr/>
        </p:nvSpPr>
        <p:spPr>
          <a:xfrm>
            <a:off x="5212080" y="594360"/>
            <a:ext cx="4937760" cy="420624"/>
          </a:xfrm>
          <a:prstGeom prst="rect">
            <a:avLst>
              <a:gd name="adj" fmla="val 50000"/>
            </a:avLst>
          </a:prstGeom>
          <a:solidFill>
            <a:srgbClr val="7B5BD6"/>
          </a:solidFill>
          <a:ln w="12700">
            <a:solidFill>
              <a:srgbClr val="7B5BD6"/>
            </a:solidFill>
            <a:prstDash val="solid"/>
          </a:ln>
        </p:spPr>
      </p:sp>
      <p:sp>
        <p:nvSpPr>
          <p:cNvPr id="3" name="Метка (текст)"/>
          <p:cNvSpPr txBox="1"/>
          <p:nvPr/>
        </p:nvSpPr>
        <p:spPr>
          <a:xfrm>
            <a:off x="5212080" y="594360"/>
            <a:ext cx="49377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ЦИФРОВАЯ БЕЗОПАСНОСТЬ И МОШЕННИКИ</a:t>
            </a:r>
            <a:endParaRPr lang="en-US" sz="1300" dirty="0"/>
          </a:p>
        </p:txBody>
      </p:sp>
      <p:sp>
        <p:nvSpPr>
          <p:cNvPr id="4" name="Заголовок"/>
          <p:cNvSpPr txBox="1"/>
          <p:nvPr/>
        </p:nvSpPr>
        <p:spPr>
          <a:xfrm>
            <a:off x="5212080" y="1234440"/>
            <a:ext cx="6400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33284F"/>
                </a:solidFill>
              </a:rPr>
              <a:t>Время у экрана на каникулах</a:t>
            </a:r>
            <a:endParaRPr lang="en-US" sz="4000" dirty="0"/>
          </a:p>
        </p:txBody>
      </p:sp>
      <p:sp>
        <p:nvSpPr>
          <p:cNvPr id="5" name="Подтема (фон)"/>
          <p:cNvSpPr/>
          <p:nvPr/>
        </p:nvSpPr>
        <p:spPr>
          <a:xfrm>
            <a:off x="5212080" y="2743200"/>
            <a:ext cx="640080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3F4"/>
            </a:solidFill>
            <a:prstDash val="solid"/>
          </a:ln>
          <a:effectLst>
            <a:outerShdw sx="100000" sy="100000" kx="0" ky="0" algn="bl" rotWithShape="0" blurRad="76200" dist="38100" dir="5400000">
              <a:srgbClr val="D3C8EE">
                <a:alpha val="50000"/>
              </a:srgbClr>
            </a:outerShdw>
          </a:effectLst>
        </p:spPr>
      </p:sp>
      <p:sp>
        <p:nvSpPr>
          <p:cNvPr id="6" name="Подтема (полоса)"/>
          <p:cNvSpPr/>
          <p:nvPr/>
        </p:nvSpPr>
        <p:spPr>
          <a:xfrm>
            <a:off x="5212080" y="2743200"/>
            <a:ext cx="118872" cy="1554480"/>
          </a:xfrm>
          <a:prstGeom prst="rect">
            <a:avLst/>
          </a:prstGeom>
          <a:solidFill>
            <a:srgbClr val="EFA14A"/>
          </a:solidFill>
          <a:ln w="12700">
            <a:solidFill>
              <a:srgbClr val="EFA14A"/>
            </a:solidFill>
            <a:prstDash val="solid"/>
          </a:ln>
        </p:spPr>
      </p:sp>
      <p:sp>
        <p:nvSpPr>
          <p:cNvPr id="7" name="Подтема (текст)"/>
          <p:cNvSpPr txBox="1"/>
          <p:nvPr/>
        </p:nvSpPr>
        <p:spPr>
          <a:xfrm>
            <a:off x="5751576" y="2743200"/>
            <a:ext cx="544982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9C5F08"/>
                </a:solidFill>
              </a:rPr>
              <a:t>Время у экрана на каникулах: договорённости в семье, режим сна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914400" y="292608"/>
            <a:ext cx="8778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3284F"/>
                </a:solidFill>
              </a:rPr>
              <a:t>Методическая часть: ориентиры по времени</a:t>
            </a:r>
            <a:endParaRPr lang="en-US" sz="2800" dirty="0"/>
          </a:p>
        </p:txBody>
      </p:sp>
      <p:sp>
        <p:nvSpPr>
          <p:cNvPr id="3" name="Text 3"/>
          <p:cNvSpPr/>
          <p:nvPr>
            <p:ph idx="104" type="body" hasCustomPrompt="1"/>
          </p:nvPr>
        </p:nvSpPr>
        <p:spPr>
          <a:xfrm>
            <a:off x="914400" y="932688"/>
            <a:ext cx="8778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77708F"/>
                </a:solidFill>
              </a:rPr>
              <a:t>Рекомендации Роспотребнадзора (2023): компьютер дома в день</a:t>
            </a:r>
            <a:endParaRPr lang="en-US" sz="1400" dirty="0"/>
          </a:p>
        </p:txBody>
      </p:sp>
      <p:sp>
        <p:nvSpPr>
          <p:cNvPr id="4" name="Номер крупный"/>
          <p:cNvSpPr txBox="1"/>
          <p:nvPr/>
        </p:nvSpPr>
        <p:spPr>
          <a:xfrm>
            <a:off x="9966960" y="13716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000" b="1" dirty="0">
                <a:solidFill>
                  <a:srgbClr val="DCD2F3"/>
                </a:solidFill>
              </a:rPr>
              <a:t>02</a:t>
            </a:r>
            <a:endParaRPr lang="en-US" sz="6000" dirty="0"/>
          </a:p>
        </p:txBody>
      </p:sp>
      <p:sp>
        <p:nvSpPr>
          <p:cNvPr id="5" name="Показатель до 80 мин (фон)"/>
          <p:cNvSpPr/>
          <p:nvPr/>
        </p:nvSpPr>
        <p:spPr>
          <a:xfrm>
            <a:off x="914400" y="1554480"/>
            <a:ext cx="3413760" cy="1874520"/>
          </a:xfrm>
          <a:prstGeom prst="roundRect">
            <a:avLst>
              <a:gd name="adj" fmla="val 7805"/>
            </a:avLst>
          </a:prstGeom>
          <a:solidFill>
            <a:srgbClr val="FFFFFF"/>
          </a:solidFill>
          <a:ln w="28575">
            <a:solidFill>
              <a:srgbClr val="7B5BD6"/>
            </a:solidFill>
            <a:prstDash val="solid"/>
          </a:ln>
          <a:effectLst>
            <a:outerShdw sx="100000" sy="100000" kx="0" ky="0" algn="bl" rotWithShape="0" blurRad="76200" dist="38100" dir="5400000">
              <a:srgbClr val="D3C8EE">
                <a:alpha val="50000"/>
              </a:srgbClr>
            </a:outerShdw>
          </a:effectLst>
        </p:spPr>
      </p:sp>
      <p:sp>
        <p:nvSpPr>
          <p:cNvPr id="6" name="Показатель до 80 мин"/>
          <p:cNvSpPr txBox="1"/>
          <p:nvPr/>
        </p:nvSpPr>
        <p:spPr>
          <a:xfrm>
            <a:off x="1051560" y="1664208"/>
            <a:ext cx="3139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5A3CB2"/>
                </a:solidFill>
              </a:rPr>
              <a:t>до 80 мин</a:t>
            </a:r>
            <a:endParaRPr lang="en-US" sz="3800" dirty="0"/>
          </a:p>
        </p:txBody>
      </p:sp>
      <p:sp>
        <p:nvSpPr>
          <p:cNvPr id="7" name="Показатель до 80 мин (подпись)"/>
          <p:cNvSpPr txBox="1"/>
          <p:nvPr/>
        </p:nvSpPr>
        <p:spPr>
          <a:xfrm>
            <a:off x="1097280" y="2450592"/>
            <a:ext cx="304800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33284F"/>
                </a:solidFill>
              </a:rPr>
              <a:t>младшие школьники</a:t>
            </a:r>
            <a:endParaRPr lang="en-US" sz="1500" dirty="0"/>
          </a:p>
        </p:txBody>
      </p:sp>
      <p:sp>
        <p:nvSpPr>
          <p:cNvPr id="8" name="Показатель до 120 мин (фон)"/>
          <p:cNvSpPr/>
          <p:nvPr/>
        </p:nvSpPr>
        <p:spPr>
          <a:xfrm>
            <a:off x="4556760" y="1554480"/>
            <a:ext cx="3413760" cy="1874520"/>
          </a:xfrm>
          <a:prstGeom prst="roundRect">
            <a:avLst>
              <a:gd name="adj" fmla="val 7805"/>
            </a:avLst>
          </a:prstGeom>
          <a:solidFill>
            <a:srgbClr val="FFFFFF"/>
          </a:solidFill>
          <a:ln w="28575">
            <a:solidFill>
              <a:srgbClr val="DE6BA3"/>
            </a:solidFill>
            <a:prstDash val="solid"/>
          </a:ln>
          <a:effectLst>
            <a:outerShdw sx="100000" sy="100000" kx="0" ky="0" algn="bl" rotWithShape="0" blurRad="76200" dist="38100" dir="5400000">
              <a:srgbClr val="D3C8EE">
                <a:alpha val="50000"/>
              </a:srgbClr>
            </a:outerShdw>
          </a:effectLst>
        </p:spPr>
      </p:sp>
      <p:sp>
        <p:nvSpPr>
          <p:cNvPr id="9" name="Показатель до 120 мин"/>
          <p:cNvSpPr txBox="1"/>
          <p:nvPr/>
        </p:nvSpPr>
        <p:spPr>
          <a:xfrm>
            <a:off x="4693920" y="1664208"/>
            <a:ext cx="3139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A93E75"/>
                </a:solidFill>
              </a:rPr>
              <a:t>до 120 мин</a:t>
            </a:r>
            <a:endParaRPr lang="en-US" sz="3800" dirty="0"/>
          </a:p>
        </p:txBody>
      </p:sp>
      <p:sp>
        <p:nvSpPr>
          <p:cNvPr id="10" name="Показатель до 120 мин (подпись)"/>
          <p:cNvSpPr txBox="1"/>
          <p:nvPr/>
        </p:nvSpPr>
        <p:spPr>
          <a:xfrm>
            <a:off x="4739640" y="2450592"/>
            <a:ext cx="304800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33284F"/>
                </a:solidFill>
              </a:rPr>
              <a:t>5–9 классы</a:t>
            </a:r>
            <a:endParaRPr lang="en-US" sz="1500" dirty="0"/>
          </a:p>
        </p:txBody>
      </p:sp>
      <p:sp>
        <p:nvSpPr>
          <p:cNvPr id="11" name="Показатель до 170 мин (фон)"/>
          <p:cNvSpPr/>
          <p:nvPr/>
        </p:nvSpPr>
        <p:spPr>
          <a:xfrm>
            <a:off x="8199120" y="1554480"/>
            <a:ext cx="3413760" cy="1874520"/>
          </a:xfrm>
          <a:prstGeom prst="roundRect">
            <a:avLst>
              <a:gd name="adj" fmla="val 7805"/>
            </a:avLst>
          </a:prstGeom>
          <a:solidFill>
            <a:srgbClr val="FFFFFF"/>
          </a:solidFill>
          <a:ln w="28575">
            <a:solidFill>
              <a:srgbClr val="35AAA3"/>
            </a:solidFill>
            <a:prstDash val="solid"/>
          </a:ln>
          <a:effectLst>
            <a:outerShdw sx="100000" sy="100000" kx="0" ky="0" algn="bl" rotWithShape="0" blurRad="76200" dist="38100" dir="5400000">
              <a:srgbClr val="D3C8EE">
                <a:alpha val="50000"/>
              </a:srgbClr>
            </a:outerShdw>
          </a:effectLst>
        </p:spPr>
      </p:sp>
      <p:sp>
        <p:nvSpPr>
          <p:cNvPr id="12" name="Показатель до 170 мин"/>
          <p:cNvSpPr txBox="1"/>
          <p:nvPr/>
        </p:nvSpPr>
        <p:spPr>
          <a:xfrm>
            <a:off x="8336280" y="1664208"/>
            <a:ext cx="3139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1F7B75"/>
                </a:solidFill>
              </a:rPr>
              <a:t>до 170 мин</a:t>
            </a:r>
            <a:endParaRPr lang="en-US" sz="3800" dirty="0"/>
          </a:p>
        </p:txBody>
      </p:sp>
      <p:sp>
        <p:nvSpPr>
          <p:cNvPr id="13" name="Показатель до 170 мин (подпись)"/>
          <p:cNvSpPr txBox="1"/>
          <p:nvPr/>
        </p:nvSpPr>
        <p:spPr>
          <a:xfrm>
            <a:off x="8382000" y="2450592"/>
            <a:ext cx="304800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33284F"/>
                </a:solidFill>
              </a:rPr>
              <a:t>старшие школьники</a:t>
            </a:r>
            <a:endParaRPr lang="en-US" sz="1500" dirty="0"/>
          </a:p>
        </p:txBody>
      </p:sp>
      <p:sp>
        <p:nvSpPr>
          <p:cNvPr id="14" name="Почему это важно (фон)"/>
          <p:cNvSpPr/>
          <p:nvPr/>
        </p:nvSpPr>
        <p:spPr>
          <a:xfrm>
            <a:off x="914400" y="3611880"/>
            <a:ext cx="523494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3F4"/>
            </a:solidFill>
            <a:prstDash val="solid"/>
          </a:ln>
          <a:effectLst>
            <a:outerShdw sx="100000" sy="100000" kx="0" ky="0" algn="bl" rotWithShape="0" blurRad="76200" dist="38100" dir="5400000">
              <a:srgbClr val="D3C8EE">
                <a:alpha val="50000"/>
              </a:srgbClr>
            </a:outerShdw>
          </a:effectLst>
        </p:spPr>
      </p:sp>
      <p:sp>
        <p:nvSpPr>
          <p:cNvPr id="15" name="Почему это важно (полоса)"/>
          <p:cNvSpPr/>
          <p:nvPr/>
        </p:nvSpPr>
        <p:spPr>
          <a:xfrm>
            <a:off x="914400" y="3611880"/>
            <a:ext cx="118872" cy="1920240"/>
          </a:xfrm>
          <a:prstGeom prst="rect">
            <a:avLst/>
          </a:prstGeom>
          <a:solidFill>
            <a:srgbClr val="DE6BA3"/>
          </a:solidFill>
          <a:ln w="12700">
            <a:solidFill>
              <a:srgbClr val="DE6BA3"/>
            </a:solidFill>
            <a:prstDash val="solid"/>
          </a:ln>
        </p:spPr>
      </p:sp>
      <p:sp>
        <p:nvSpPr>
          <p:cNvPr id="16" name="Почему это важно (заголовок)"/>
          <p:cNvSpPr txBox="1"/>
          <p:nvPr/>
        </p:nvSpPr>
        <p:spPr>
          <a:xfrm>
            <a:off x="1271016" y="3749040"/>
            <a:ext cx="46497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A93E75"/>
                </a:solidFill>
              </a:rPr>
              <a:t>Почему это важно</a:t>
            </a:r>
            <a:endParaRPr lang="en-US" sz="2000" dirty="0"/>
          </a:p>
        </p:txBody>
      </p:sp>
      <p:sp>
        <p:nvSpPr>
          <p:cNvPr id="17" name="Почему это важно (текст)"/>
          <p:cNvSpPr txBox="1"/>
          <p:nvPr/>
        </p:nvSpPr>
        <p:spPr>
          <a:xfrm>
            <a:off x="1271016" y="4279392"/>
            <a:ext cx="4649724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33284F"/>
                </a:solidFill>
              </a:rPr>
              <a:t>Поздний отбой сбивает режим сна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33284F"/>
                </a:solidFill>
              </a:rPr>
              <a:t>Экран без перерывов утомляет глаза и внимание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33284F"/>
                </a:solidFill>
              </a:rPr>
              <a:t>После каникул труднее вернуться в учебный ритм</a:t>
            </a:r>
            <a:endParaRPr lang="en-US" sz="1600" dirty="0"/>
          </a:p>
        </p:txBody>
      </p:sp>
      <p:sp>
        <p:nvSpPr>
          <p:cNvPr id="18" name="На что смотреть (фон)"/>
          <p:cNvSpPr/>
          <p:nvPr/>
        </p:nvSpPr>
        <p:spPr>
          <a:xfrm>
            <a:off x="6377940" y="3611880"/>
            <a:ext cx="523494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3F4"/>
            </a:solidFill>
            <a:prstDash val="solid"/>
          </a:ln>
          <a:effectLst>
            <a:outerShdw sx="100000" sy="100000" kx="0" ky="0" algn="bl" rotWithShape="0" blurRad="76200" dist="38100" dir="5400000">
              <a:srgbClr val="D3C8EE">
                <a:alpha val="50000"/>
              </a:srgbClr>
            </a:outerShdw>
          </a:effectLst>
        </p:spPr>
      </p:sp>
      <p:sp>
        <p:nvSpPr>
          <p:cNvPr id="19" name="На что смотреть (полоса)"/>
          <p:cNvSpPr/>
          <p:nvPr/>
        </p:nvSpPr>
        <p:spPr>
          <a:xfrm>
            <a:off x="6377940" y="3611880"/>
            <a:ext cx="118872" cy="1920240"/>
          </a:xfrm>
          <a:prstGeom prst="rect">
            <a:avLst/>
          </a:prstGeom>
          <a:solidFill>
            <a:srgbClr val="35AAA3"/>
          </a:solidFill>
          <a:ln w="12700">
            <a:solidFill>
              <a:srgbClr val="35AAA3"/>
            </a:solidFill>
            <a:prstDash val="solid"/>
          </a:ln>
        </p:spPr>
      </p:sp>
      <p:sp>
        <p:nvSpPr>
          <p:cNvPr id="20" name="На что смотреть (заголовок)"/>
          <p:cNvSpPr txBox="1"/>
          <p:nvPr/>
        </p:nvSpPr>
        <p:spPr>
          <a:xfrm>
            <a:off x="6734556" y="3749040"/>
            <a:ext cx="46497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F7B75"/>
                </a:solidFill>
              </a:rPr>
              <a:t>На что смотреть</a:t>
            </a:r>
            <a:endParaRPr lang="en-US" sz="2000" dirty="0"/>
          </a:p>
        </p:txBody>
      </p:sp>
      <p:sp>
        <p:nvSpPr>
          <p:cNvPr id="21" name="На что смотреть (текст)"/>
          <p:cNvSpPr txBox="1"/>
          <p:nvPr/>
        </p:nvSpPr>
        <p:spPr>
          <a:xfrm>
            <a:off x="6734556" y="4279392"/>
            <a:ext cx="4649724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33284F"/>
                </a:solidFill>
              </a:rPr>
              <a:t>Сколько часов ребёнок реально проводит у экрана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33284F"/>
                </a:solidFill>
              </a:rPr>
              <a:t>Во что играет и что смотрит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33284F"/>
                </a:solidFill>
              </a:rPr>
              <a:t>Не вытесняет ли экран сон, прогулки и общение</a:t>
            </a:r>
            <a:endParaRPr lang="en-US" sz="1600" dirty="0"/>
          </a:p>
        </p:txBody>
      </p:sp>
      <p:sp>
        <p:nvSpPr>
          <p:cNvPr id="22" name="Вывод (фон)"/>
          <p:cNvSpPr/>
          <p:nvPr/>
        </p:nvSpPr>
        <p:spPr>
          <a:xfrm>
            <a:off x="914400" y="5623560"/>
            <a:ext cx="10698480" cy="603504"/>
          </a:xfrm>
          <a:prstGeom prst="roundRect">
            <a:avLst>
              <a:gd name="adj" fmla="val 21212"/>
            </a:avLst>
          </a:prstGeom>
          <a:solidFill>
            <a:srgbClr val="FFF0DB"/>
          </a:solidFill>
          <a:ln w="15875">
            <a:solidFill>
              <a:srgbClr val="EFA14A"/>
            </a:solidFill>
            <a:prstDash val="solid"/>
          </a:ln>
        </p:spPr>
      </p:sp>
      <p:sp>
        <p:nvSpPr>
          <p:cNvPr id="23" name="Вывод (значок)"/>
          <p:cNvSpPr/>
          <p:nvPr/>
        </p:nvSpPr>
        <p:spPr>
          <a:xfrm>
            <a:off x="1097280" y="5724144"/>
            <a:ext cx="402336" cy="402336"/>
          </a:xfrm>
          <a:prstGeom prst="ellipse">
            <a:avLst/>
          </a:prstGeom>
          <a:solidFill>
            <a:srgbClr val="EFA14A"/>
          </a:solidFill>
          <a:ln w="12700">
            <a:solidFill>
              <a:srgbClr val="EFA14A"/>
            </a:solidFill>
            <a:prstDash val="solid"/>
          </a:ln>
        </p:spPr>
      </p:sp>
      <p:sp>
        <p:nvSpPr>
          <p:cNvPr id="24" name="Вывод (знак)"/>
          <p:cNvSpPr txBox="1"/>
          <p:nvPr/>
        </p:nvSpPr>
        <p:spPr>
          <a:xfrm>
            <a:off x="1097280" y="572414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A2500"/>
                </a:solidFill>
              </a:rPr>
              <a:t>!</a:t>
            </a:r>
            <a:endParaRPr lang="en-US" sz="1800" dirty="0"/>
          </a:p>
        </p:txBody>
      </p:sp>
      <p:sp>
        <p:nvSpPr>
          <p:cNvPr id="25" name="Вывод (текст)"/>
          <p:cNvSpPr txBox="1"/>
          <p:nvPr/>
        </p:nvSpPr>
        <p:spPr>
          <a:xfrm>
            <a:off x="1691640" y="5623560"/>
            <a:ext cx="9692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3284F"/>
                </a:solidFill>
              </a:rPr>
              <a:t>Это ориентиры для семьи, а не запрет: конкретные правила родители вырабатывают вместе с ребёнком.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77708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914400" y="292608"/>
            <a:ext cx="8778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3284F"/>
                </a:solidFill>
              </a:rPr>
              <a:t>Методическая часть: режим сна на каникулах</a:t>
            </a:r>
            <a:endParaRPr lang="en-US" sz="2800" dirty="0"/>
          </a:p>
        </p:txBody>
      </p:sp>
      <p:sp>
        <p:nvSpPr>
          <p:cNvPr id="3" name="Text 3"/>
          <p:cNvSpPr/>
          <p:nvPr>
            <p:ph idx="104" type="body" hasCustomPrompt="1"/>
          </p:nvPr>
        </p:nvSpPr>
        <p:spPr>
          <a:xfrm>
            <a:off x="914400" y="932688"/>
            <a:ext cx="8778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77708F"/>
                </a:solidFill>
              </a:rPr>
              <a:t>Четыре простых правила</a:t>
            </a:r>
            <a:endParaRPr lang="en-US" sz="1400" dirty="0"/>
          </a:p>
        </p:txBody>
      </p:sp>
      <p:sp>
        <p:nvSpPr>
          <p:cNvPr id="4" name="Номер крупный"/>
          <p:cNvSpPr txBox="1"/>
          <p:nvPr/>
        </p:nvSpPr>
        <p:spPr>
          <a:xfrm>
            <a:off x="9966960" y="13716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000" b="1" dirty="0">
                <a:solidFill>
                  <a:srgbClr val="DCD2F3"/>
                </a:solidFill>
              </a:rPr>
              <a:t>03</a:t>
            </a:r>
            <a:endParaRPr lang="en-US" sz="6000" dirty="0"/>
          </a:p>
        </p:txBody>
      </p:sp>
      <p:sp>
        <p:nvSpPr>
          <p:cNvPr id="5" name="Экран выключен за 60 минут до сна (фон)"/>
          <p:cNvSpPr/>
          <p:nvPr/>
        </p:nvSpPr>
        <p:spPr>
          <a:xfrm>
            <a:off x="914400" y="1600200"/>
            <a:ext cx="5234940" cy="221742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3F4"/>
            </a:solidFill>
            <a:prstDash val="solid"/>
          </a:ln>
          <a:effectLst>
            <a:outerShdw sx="100000" sy="100000" kx="0" ky="0" algn="bl" rotWithShape="0" blurRad="76200" dist="38100" dir="5400000">
              <a:srgbClr val="D3C8EE">
                <a:alpha val="50000"/>
              </a:srgbClr>
            </a:outerShdw>
          </a:effectLst>
        </p:spPr>
      </p:sp>
      <p:sp>
        <p:nvSpPr>
          <p:cNvPr id="6" name="Экран выключен за 60 минут до сна (полоса)"/>
          <p:cNvSpPr/>
          <p:nvPr/>
        </p:nvSpPr>
        <p:spPr>
          <a:xfrm>
            <a:off x="914400" y="1600200"/>
            <a:ext cx="118872" cy="2217420"/>
          </a:xfrm>
          <a:prstGeom prst="rect">
            <a:avLst/>
          </a:prstGeom>
          <a:solidFill>
            <a:srgbClr val="7B5BD6"/>
          </a:solidFill>
          <a:ln w="12700">
            <a:solidFill>
              <a:srgbClr val="7B5BD6"/>
            </a:solidFill>
            <a:prstDash val="solid"/>
          </a:ln>
        </p:spPr>
      </p:sp>
      <p:sp>
        <p:nvSpPr>
          <p:cNvPr id="7" name="Экран выключен за 60 минут до сна (заголовок)"/>
          <p:cNvSpPr txBox="1"/>
          <p:nvPr/>
        </p:nvSpPr>
        <p:spPr>
          <a:xfrm>
            <a:off x="1271016" y="1737360"/>
            <a:ext cx="46497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5A3CB2"/>
                </a:solidFill>
              </a:rPr>
              <a:t>Экран выключен за 60 минут до сна</a:t>
            </a:r>
            <a:endParaRPr lang="en-US" sz="2000" dirty="0"/>
          </a:p>
        </p:txBody>
      </p:sp>
      <p:sp>
        <p:nvSpPr>
          <p:cNvPr id="8" name="Экран выключен за 60 минут до сна (текст)"/>
          <p:cNvSpPr txBox="1"/>
          <p:nvPr/>
        </p:nvSpPr>
        <p:spPr>
          <a:xfrm>
            <a:off x="1271016" y="2267712"/>
            <a:ext cx="4649724" cy="1440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284F"/>
                </a:solidFill>
              </a:rPr>
              <a:t>Рекомендация Роспотребнадзора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284F"/>
                </a:solidFill>
              </a:rPr>
              <a:t>Вместо экрана: книга, душ, спокойный разговор</a:t>
            </a:r>
            <a:endParaRPr lang="en-US" sz="1800" dirty="0"/>
          </a:p>
        </p:txBody>
      </p:sp>
      <p:sp>
        <p:nvSpPr>
          <p:cNvPr id="9" name="Телефон — не в спальне (фон)"/>
          <p:cNvSpPr/>
          <p:nvPr/>
        </p:nvSpPr>
        <p:spPr>
          <a:xfrm>
            <a:off x="6377940" y="1600200"/>
            <a:ext cx="5234940" cy="221742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3F4"/>
            </a:solidFill>
            <a:prstDash val="solid"/>
          </a:ln>
          <a:effectLst>
            <a:outerShdw sx="100000" sy="100000" kx="0" ky="0" algn="bl" rotWithShape="0" blurRad="76200" dist="38100" dir="5400000">
              <a:srgbClr val="D3C8EE">
                <a:alpha val="50000"/>
              </a:srgbClr>
            </a:outerShdw>
          </a:effectLst>
        </p:spPr>
      </p:sp>
      <p:sp>
        <p:nvSpPr>
          <p:cNvPr id="10" name="Телефон — не в спальне (полоса)"/>
          <p:cNvSpPr/>
          <p:nvPr/>
        </p:nvSpPr>
        <p:spPr>
          <a:xfrm>
            <a:off x="6377940" y="1600200"/>
            <a:ext cx="118872" cy="2217420"/>
          </a:xfrm>
          <a:prstGeom prst="rect">
            <a:avLst/>
          </a:prstGeom>
          <a:solidFill>
            <a:srgbClr val="DE6BA3"/>
          </a:solidFill>
          <a:ln w="12700">
            <a:solidFill>
              <a:srgbClr val="DE6BA3"/>
            </a:solidFill>
            <a:prstDash val="solid"/>
          </a:ln>
        </p:spPr>
      </p:sp>
      <p:sp>
        <p:nvSpPr>
          <p:cNvPr id="11" name="Телефон — не в спальне (заголовок)"/>
          <p:cNvSpPr txBox="1"/>
          <p:nvPr/>
        </p:nvSpPr>
        <p:spPr>
          <a:xfrm>
            <a:off x="6734556" y="1737360"/>
            <a:ext cx="46497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A93E75"/>
                </a:solidFill>
              </a:rPr>
              <a:t>Телефон — не в спальне</a:t>
            </a:r>
            <a:endParaRPr lang="en-US" sz="2000" dirty="0"/>
          </a:p>
        </p:txBody>
      </p:sp>
      <p:sp>
        <p:nvSpPr>
          <p:cNvPr id="12" name="Телефон — не в спальне (текст)"/>
          <p:cNvSpPr txBox="1"/>
          <p:nvPr/>
        </p:nvSpPr>
        <p:spPr>
          <a:xfrm>
            <a:off x="6734556" y="2267712"/>
            <a:ext cx="4649724" cy="1440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284F"/>
                </a:solidFill>
              </a:rPr>
              <a:t>Заряжать в другой комнате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284F"/>
                </a:solidFill>
              </a:rPr>
              <a:t>Нет соблазна «ещё пять минут»</a:t>
            </a:r>
            <a:endParaRPr lang="en-US" sz="1800" dirty="0"/>
          </a:p>
        </p:txBody>
      </p:sp>
      <p:sp>
        <p:nvSpPr>
          <p:cNvPr id="13" name="Режим близко к школьному (фон)"/>
          <p:cNvSpPr/>
          <p:nvPr/>
        </p:nvSpPr>
        <p:spPr>
          <a:xfrm>
            <a:off x="914400" y="4046220"/>
            <a:ext cx="5234940" cy="221742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3F4"/>
            </a:solidFill>
            <a:prstDash val="solid"/>
          </a:ln>
          <a:effectLst>
            <a:outerShdw sx="100000" sy="100000" kx="0" ky="0" algn="bl" rotWithShape="0" blurRad="76200" dist="38100" dir="5400000">
              <a:srgbClr val="D3C8EE">
                <a:alpha val="50000"/>
              </a:srgbClr>
            </a:outerShdw>
          </a:effectLst>
        </p:spPr>
      </p:sp>
      <p:sp>
        <p:nvSpPr>
          <p:cNvPr id="14" name="Режим близко к школьному (полоса)"/>
          <p:cNvSpPr/>
          <p:nvPr/>
        </p:nvSpPr>
        <p:spPr>
          <a:xfrm>
            <a:off x="914400" y="4046220"/>
            <a:ext cx="118872" cy="2217420"/>
          </a:xfrm>
          <a:prstGeom prst="rect">
            <a:avLst/>
          </a:prstGeom>
          <a:solidFill>
            <a:srgbClr val="35AAA3"/>
          </a:solidFill>
          <a:ln w="12700">
            <a:solidFill>
              <a:srgbClr val="35AAA3"/>
            </a:solidFill>
            <a:prstDash val="solid"/>
          </a:ln>
        </p:spPr>
      </p:sp>
      <p:sp>
        <p:nvSpPr>
          <p:cNvPr id="15" name="Режим близко к школьному (заголовок)"/>
          <p:cNvSpPr txBox="1"/>
          <p:nvPr/>
        </p:nvSpPr>
        <p:spPr>
          <a:xfrm>
            <a:off x="1271016" y="4183380"/>
            <a:ext cx="46497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F7B75"/>
                </a:solidFill>
              </a:rPr>
              <a:t>Режим близко к школьному</a:t>
            </a:r>
            <a:endParaRPr lang="en-US" sz="2000" dirty="0"/>
          </a:p>
        </p:txBody>
      </p:sp>
      <p:sp>
        <p:nvSpPr>
          <p:cNvPr id="16" name="Режим близко к школьному (текст)"/>
          <p:cNvSpPr txBox="1"/>
          <p:nvPr/>
        </p:nvSpPr>
        <p:spPr>
          <a:xfrm>
            <a:off x="1271016" y="4713732"/>
            <a:ext cx="4649724" cy="1440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284F"/>
                </a:solidFill>
              </a:rPr>
              <a:t>Ориентир: разница около часа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284F"/>
                </a:solidFill>
              </a:rPr>
              <a:t>Так проще вернуться к учёбе</a:t>
            </a:r>
            <a:endParaRPr lang="en-US" sz="1800" dirty="0"/>
          </a:p>
        </p:txBody>
      </p:sp>
      <p:sp>
        <p:nvSpPr>
          <p:cNvPr id="17" name="Свет и движение днём (фон)"/>
          <p:cNvSpPr/>
          <p:nvPr/>
        </p:nvSpPr>
        <p:spPr>
          <a:xfrm>
            <a:off x="6377940" y="4046220"/>
            <a:ext cx="5234940" cy="221742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3F4"/>
            </a:solidFill>
            <a:prstDash val="solid"/>
          </a:ln>
          <a:effectLst>
            <a:outerShdw sx="100000" sy="100000" kx="0" ky="0" algn="bl" rotWithShape="0" blurRad="76200" dist="38100" dir="5400000">
              <a:srgbClr val="D3C8EE">
                <a:alpha val="50000"/>
              </a:srgbClr>
            </a:outerShdw>
          </a:effectLst>
        </p:spPr>
      </p:sp>
      <p:sp>
        <p:nvSpPr>
          <p:cNvPr id="18" name="Свет и движение днём (полоса)"/>
          <p:cNvSpPr/>
          <p:nvPr/>
        </p:nvSpPr>
        <p:spPr>
          <a:xfrm>
            <a:off x="6377940" y="4046220"/>
            <a:ext cx="118872" cy="2217420"/>
          </a:xfrm>
          <a:prstGeom prst="rect">
            <a:avLst/>
          </a:prstGeom>
          <a:solidFill>
            <a:srgbClr val="EFA14A"/>
          </a:solidFill>
          <a:ln w="12700">
            <a:solidFill>
              <a:srgbClr val="EFA14A"/>
            </a:solidFill>
            <a:prstDash val="solid"/>
          </a:ln>
        </p:spPr>
      </p:sp>
      <p:sp>
        <p:nvSpPr>
          <p:cNvPr id="19" name="Свет и движение днём (заголовок)"/>
          <p:cNvSpPr txBox="1"/>
          <p:nvPr/>
        </p:nvSpPr>
        <p:spPr>
          <a:xfrm>
            <a:off x="6734556" y="4183380"/>
            <a:ext cx="46497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9C5F08"/>
                </a:solidFill>
              </a:rPr>
              <a:t>Свет и движение днём</a:t>
            </a:r>
            <a:endParaRPr lang="en-US" sz="2000" dirty="0"/>
          </a:p>
        </p:txBody>
      </p:sp>
      <p:sp>
        <p:nvSpPr>
          <p:cNvPr id="20" name="Свет и движение днём (текст)"/>
          <p:cNvSpPr txBox="1"/>
          <p:nvPr/>
        </p:nvSpPr>
        <p:spPr>
          <a:xfrm>
            <a:off x="6734556" y="4713732"/>
            <a:ext cx="4649724" cy="1440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284F"/>
                </a:solidFill>
              </a:rPr>
              <a:t>Прогулка, спорт, дела по дому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284F"/>
                </a:solidFill>
              </a:rPr>
              <a:t>Усталость от движения помогает уснуть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77708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914400" y="292608"/>
            <a:ext cx="8778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3284F"/>
                </a:solidFill>
              </a:rPr>
              <a:t>Методическая часть: семейный договор</a:t>
            </a:r>
            <a:endParaRPr lang="en-US" sz="2800" dirty="0"/>
          </a:p>
        </p:txBody>
      </p:sp>
      <p:sp>
        <p:nvSpPr>
          <p:cNvPr id="3" name="Text 3"/>
          <p:cNvSpPr/>
          <p:nvPr>
            <p:ph idx="104" type="body" hasCustomPrompt="1"/>
          </p:nvPr>
        </p:nvSpPr>
        <p:spPr>
          <a:xfrm>
            <a:off x="914400" y="932688"/>
            <a:ext cx="8778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77708F"/>
                </a:solidFill>
              </a:rPr>
              <a:t>Шесть пунктов, которые стоит обсудить вместе</a:t>
            </a:r>
            <a:endParaRPr lang="en-US" sz="1400" dirty="0"/>
          </a:p>
        </p:txBody>
      </p:sp>
      <p:sp>
        <p:nvSpPr>
          <p:cNvPr id="4" name="Номер крупный"/>
          <p:cNvSpPr txBox="1"/>
          <p:nvPr/>
        </p:nvSpPr>
        <p:spPr>
          <a:xfrm>
            <a:off x="9966960" y="13716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000" b="1" dirty="0">
                <a:solidFill>
                  <a:srgbClr val="DCD2F3"/>
                </a:solidFill>
              </a:rPr>
              <a:t>04</a:t>
            </a:r>
            <a:endParaRPr lang="en-US" sz="6000" dirty="0"/>
          </a:p>
        </p:txBody>
      </p:sp>
      <p:sp>
        <p:nvSpPr>
          <p:cNvPr id="5" name="Время (фон)"/>
          <p:cNvSpPr/>
          <p:nvPr/>
        </p:nvSpPr>
        <p:spPr>
          <a:xfrm>
            <a:off x="914400" y="1600200"/>
            <a:ext cx="3413760" cy="221742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3F4"/>
            </a:solidFill>
            <a:prstDash val="solid"/>
          </a:ln>
          <a:effectLst>
            <a:outerShdw sx="100000" sy="100000" kx="0" ky="0" algn="bl" rotWithShape="0" blurRad="76200" dist="38100" dir="5400000">
              <a:srgbClr val="D3C8EE">
                <a:alpha val="50000"/>
              </a:srgbClr>
            </a:outerShdw>
          </a:effectLst>
        </p:spPr>
      </p:sp>
      <p:sp>
        <p:nvSpPr>
          <p:cNvPr id="6" name="Время (полоса)"/>
          <p:cNvSpPr/>
          <p:nvPr/>
        </p:nvSpPr>
        <p:spPr>
          <a:xfrm>
            <a:off x="914400" y="1600200"/>
            <a:ext cx="118872" cy="2217420"/>
          </a:xfrm>
          <a:prstGeom prst="rect">
            <a:avLst/>
          </a:prstGeom>
          <a:solidFill>
            <a:srgbClr val="7B5BD6"/>
          </a:solidFill>
          <a:ln w="12700">
            <a:solidFill>
              <a:srgbClr val="7B5BD6"/>
            </a:solidFill>
            <a:prstDash val="solid"/>
          </a:ln>
        </p:spPr>
      </p:sp>
      <p:sp>
        <p:nvSpPr>
          <p:cNvPr id="7" name="Номер 1"/>
          <p:cNvSpPr/>
          <p:nvPr/>
        </p:nvSpPr>
        <p:spPr>
          <a:xfrm>
            <a:off x="1225296" y="1783080"/>
            <a:ext cx="566928" cy="566928"/>
          </a:xfrm>
          <a:prstGeom prst="ellipse">
            <a:avLst/>
          </a:prstGeom>
          <a:solidFill>
            <a:srgbClr val="7B5BD6"/>
          </a:solidFill>
          <a:ln w="12700">
            <a:solidFill>
              <a:srgbClr val="7B5BD6"/>
            </a:solidFill>
            <a:prstDash val="solid"/>
          </a:ln>
        </p:spPr>
      </p:sp>
      <p:sp>
        <p:nvSpPr>
          <p:cNvPr id="8" name="Номер 1 (текст)"/>
          <p:cNvSpPr txBox="1"/>
          <p:nvPr/>
        </p:nvSpPr>
        <p:spPr>
          <a:xfrm>
            <a:off x="1225296" y="17830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1</a:t>
            </a:r>
            <a:endParaRPr lang="en-US" sz="2200" dirty="0"/>
          </a:p>
        </p:txBody>
      </p:sp>
      <p:sp>
        <p:nvSpPr>
          <p:cNvPr id="9" name="Время (заголовок)"/>
          <p:cNvSpPr txBox="1"/>
          <p:nvPr/>
        </p:nvSpPr>
        <p:spPr>
          <a:xfrm>
            <a:off x="1956816" y="1737360"/>
            <a:ext cx="21427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5A3CB2"/>
                </a:solidFill>
              </a:rPr>
              <a:t>Время</a:t>
            </a:r>
            <a:endParaRPr lang="en-US" sz="1900" dirty="0"/>
          </a:p>
        </p:txBody>
      </p:sp>
      <p:sp>
        <p:nvSpPr>
          <p:cNvPr id="10" name="Время (текст)"/>
          <p:cNvSpPr txBox="1"/>
          <p:nvPr/>
        </p:nvSpPr>
        <p:spPr>
          <a:xfrm>
            <a:off x="1956816" y="2267712"/>
            <a:ext cx="2142744" cy="1440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33284F"/>
                </a:solidFill>
              </a:rPr>
              <a:t>Сколько часов в будни и в выходные</a:t>
            </a:r>
            <a:endParaRPr lang="en-US" sz="1700" dirty="0"/>
          </a:p>
        </p:txBody>
      </p:sp>
      <p:sp>
        <p:nvSpPr>
          <p:cNvPr id="11" name="Места (фон)"/>
          <p:cNvSpPr/>
          <p:nvPr/>
        </p:nvSpPr>
        <p:spPr>
          <a:xfrm>
            <a:off x="4556760" y="1600200"/>
            <a:ext cx="3413760" cy="221742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3F4"/>
            </a:solidFill>
            <a:prstDash val="solid"/>
          </a:ln>
          <a:effectLst>
            <a:outerShdw sx="100000" sy="100000" kx="0" ky="0" algn="bl" rotWithShape="0" blurRad="76200" dist="38100" dir="5400000">
              <a:srgbClr val="D3C8EE">
                <a:alpha val="50000"/>
              </a:srgbClr>
            </a:outerShdw>
          </a:effectLst>
        </p:spPr>
      </p:sp>
      <p:sp>
        <p:nvSpPr>
          <p:cNvPr id="12" name="Места (полоса)"/>
          <p:cNvSpPr/>
          <p:nvPr/>
        </p:nvSpPr>
        <p:spPr>
          <a:xfrm>
            <a:off x="4556760" y="1600200"/>
            <a:ext cx="118872" cy="2217420"/>
          </a:xfrm>
          <a:prstGeom prst="rect">
            <a:avLst/>
          </a:prstGeom>
          <a:solidFill>
            <a:srgbClr val="DE6BA3"/>
          </a:solidFill>
          <a:ln w="12700">
            <a:solidFill>
              <a:srgbClr val="DE6BA3"/>
            </a:solidFill>
            <a:prstDash val="solid"/>
          </a:ln>
        </p:spPr>
      </p:sp>
      <p:sp>
        <p:nvSpPr>
          <p:cNvPr id="13" name="Номер 2"/>
          <p:cNvSpPr/>
          <p:nvPr/>
        </p:nvSpPr>
        <p:spPr>
          <a:xfrm>
            <a:off x="4867656" y="1783080"/>
            <a:ext cx="566928" cy="566928"/>
          </a:xfrm>
          <a:prstGeom prst="ellipse">
            <a:avLst/>
          </a:prstGeom>
          <a:solidFill>
            <a:srgbClr val="DE6BA3"/>
          </a:solidFill>
          <a:ln w="12700">
            <a:solidFill>
              <a:srgbClr val="DE6BA3"/>
            </a:solidFill>
            <a:prstDash val="solid"/>
          </a:ln>
        </p:spPr>
      </p:sp>
      <p:sp>
        <p:nvSpPr>
          <p:cNvPr id="14" name="Номер 2 (текст)"/>
          <p:cNvSpPr txBox="1"/>
          <p:nvPr/>
        </p:nvSpPr>
        <p:spPr>
          <a:xfrm>
            <a:off x="4867656" y="17830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2</a:t>
            </a:r>
            <a:endParaRPr lang="en-US" sz="2200" dirty="0"/>
          </a:p>
        </p:txBody>
      </p:sp>
      <p:sp>
        <p:nvSpPr>
          <p:cNvPr id="15" name="Места (заголовок)"/>
          <p:cNvSpPr txBox="1"/>
          <p:nvPr/>
        </p:nvSpPr>
        <p:spPr>
          <a:xfrm>
            <a:off x="5599176" y="1737360"/>
            <a:ext cx="21427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A93E75"/>
                </a:solidFill>
              </a:rPr>
              <a:t>Места</a:t>
            </a:r>
            <a:endParaRPr lang="en-US" sz="1900" dirty="0"/>
          </a:p>
        </p:txBody>
      </p:sp>
      <p:sp>
        <p:nvSpPr>
          <p:cNvPr id="16" name="Места (текст)"/>
          <p:cNvSpPr txBox="1"/>
          <p:nvPr/>
        </p:nvSpPr>
        <p:spPr>
          <a:xfrm>
            <a:off x="5599176" y="2267712"/>
            <a:ext cx="2142744" cy="1440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33284F"/>
                </a:solidFill>
              </a:rPr>
              <a:t>Без экрана за столом и в спальне</a:t>
            </a:r>
            <a:endParaRPr lang="en-US" sz="1700" dirty="0"/>
          </a:p>
        </p:txBody>
      </p:sp>
      <p:sp>
        <p:nvSpPr>
          <p:cNvPr id="17" name="Содержание (фон)"/>
          <p:cNvSpPr/>
          <p:nvPr/>
        </p:nvSpPr>
        <p:spPr>
          <a:xfrm>
            <a:off x="8199120" y="1600200"/>
            <a:ext cx="3413760" cy="221742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3F4"/>
            </a:solidFill>
            <a:prstDash val="solid"/>
          </a:ln>
          <a:effectLst>
            <a:outerShdw sx="100000" sy="100000" kx="0" ky="0" algn="bl" rotWithShape="0" blurRad="76200" dist="38100" dir="5400000">
              <a:srgbClr val="D3C8EE">
                <a:alpha val="50000"/>
              </a:srgbClr>
            </a:outerShdw>
          </a:effectLst>
        </p:spPr>
      </p:sp>
      <p:sp>
        <p:nvSpPr>
          <p:cNvPr id="18" name="Содержание (полоса)"/>
          <p:cNvSpPr/>
          <p:nvPr/>
        </p:nvSpPr>
        <p:spPr>
          <a:xfrm>
            <a:off x="8199120" y="1600200"/>
            <a:ext cx="118872" cy="2217420"/>
          </a:xfrm>
          <a:prstGeom prst="rect">
            <a:avLst/>
          </a:prstGeom>
          <a:solidFill>
            <a:srgbClr val="35AAA3"/>
          </a:solidFill>
          <a:ln w="12700">
            <a:solidFill>
              <a:srgbClr val="35AAA3"/>
            </a:solidFill>
            <a:prstDash val="solid"/>
          </a:ln>
        </p:spPr>
      </p:sp>
      <p:sp>
        <p:nvSpPr>
          <p:cNvPr id="19" name="Номер 3"/>
          <p:cNvSpPr/>
          <p:nvPr/>
        </p:nvSpPr>
        <p:spPr>
          <a:xfrm>
            <a:off x="8510016" y="1783080"/>
            <a:ext cx="566928" cy="566928"/>
          </a:xfrm>
          <a:prstGeom prst="ellipse">
            <a:avLst/>
          </a:prstGeom>
          <a:solidFill>
            <a:srgbClr val="35AAA3"/>
          </a:solidFill>
          <a:ln w="12700">
            <a:solidFill>
              <a:srgbClr val="35AAA3"/>
            </a:solidFill>
            <a:prstDash val="solid"/>
          </a:ln>
        </p:spPr>
      </p:sp>
      <p:sp>
        <p:nvSpPr>
          <p:cNvPr id="20" name="Номер 3 (текст)"/>
          <p:cNvSpPr txBox="1"/>
          <p:nvPr/>
        </p:nvSpPr>
        <p:spPr>
          <a:xfrm>
            <a:off x="8510016" y="17830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3</a:t>
            </a:r>
            <a:endParaRPr lang="en-US" sz="2200" dirty="0"/>
          </a:p>
        </p:txBody>
      </p:sp>
      <p:sp>
        <p:nvSpPr>
          <p:cNvPr id="21" name="Содержание (заголовок)"/>
          <p:cNvSpPr txBox="1"/>
          <p:nvPr/>
        </p:nvSpPr>
        <p:spPr>
          <a:xfrm>
            <a:off x="9241536" y="1737360"/>
            <a:ext cx="21427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F7B75"/>
                </a:solidFill>
              </a:rPr>
              <a:t>Содержание</a:t>
            </a:r>
            <a:endParaRPr lang="en-US" sz="1900" dirty="0"/>
          </a:p>
        </p:txBody>
      </p:sp>
      <p:sp>
        <p:nvSpPr>
          <p:cNvPr id="22" name="Содержание (текст)"/>
          <p:cNvSpPr txBox="1"/>
          <p:nvPr/>
        </p:nvSpPr>
        <p:spPr>
          <a:xfrm>
            <a:off x="9241536" y="2267712"/>
            <a:ext cx="2142744" cy="1440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33284F"/>
                </a:solidFill>
              </a:rPr>
              <a:t>Родители знают, во что играет и что смотрит ребёнок</a:t>
            </a:r>
            <a:endParaRPr lang="en-US" sz="1700" dirty="0"/>
          </a:p>
        </p:txBody>
      </p:sp>
      <p:sp>
        <p:nvSpPr>
          <p:cNvPr id="23" name="Баланс (фон)"/>
          <p:cNvSpPr/>
          <p:nvPr/>
        </p:nvSpPr>
        <p:spPr>
          <a:xfrm>
            <a:off x="914400" y="4046220"/>
            <a:ext cx="3413760" cy="221742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3F4"/>
            </a:solidFill>
            <a:prstDash val="solid"/>
          </a:ln>
          <a:effectLst>
            <a:outerShdw sx="100000" sy="100000" kx="0" ky="0" algn="bl" rotWithShape="0" blurRad="76200" dist="38100" dir="5400000">
              <a:srgbClr val="D3C8EE">
                <a:alpha val="50000"/>
              </a:srgbClr>
            </a:outerShdw>
          </a:effectLst>
        </p:spPr>
      </p:sp>
      <p:sp>
        <p:nvSpPr>
          <p:cNvPr id="24" name="Баланс (полоса)"/>
          <p:cNvSpPr/>
          <p:nvPr/>
        </p:nvSpPr>
        <p:spPr>
          <a:xfrm>
            <a:off x="914400" y="4046220"/>
            <a:ext cx="118872" cy="2217420"/>
          </a:xfrm>
          <a:prstGeom prst="rect">
            <a:avLst/>
          </a:prstGeom>
          <a:solidFill>
            <a:srgbClr val="EFA14A"/>
          </a:solidFill>
          <a:ln w="12700">
            <a:solidFill>
              <a:srgbClr val="EFA14A"/>
            </a:solidFill>
            <a:prstDash val="solid"/>
          </a:ln>
        </p:spPr>
      </p:sp>
      <p:sp>
        <p:nvSpPr>
          <p:cNvPr id="25" name="Номер 4"/>
          <p:cNvSpPr/>
          <p:nvPr/>
        </p:nvSpPr>
        <p:spPr>
          <a:xfrm>
            <a:off x="1225296" y="4229100"/>
            <a:ext cx="566928" cy="566928"/>
          </a:xfrm>
          <a:prstGeom prst="ellipse">
            <a:avLst/>
          </a:prstGeom>
          <a:solidFill>
            <a:srgbClr val="EFA14A"/>
          </a:solidFill>
          <a:ln w="12700">
            <a:solidFill>
              <a:srgbClr val="EFA14A"/>
            </a:solidFill>
            <a:prstDash val="solid"/>
          </a:ln>
        </p:spPr>
      </p:sp>
      <p:sp>
        <p:nvSpPr>
          <p:cNvPr id="26" name="Номер 4 (текст)"/>
          <p:cNvSpPr txBox="1"/>
          <p:nvPr/>
        </p:nvSpPr>
        <p:spPr>
          <a:xfrm>
            <a:off x="1225296" y="42291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3A2500"/>
                </a:solidFill>
              </a:rPr>
              <a:t>4</a:t>
            </a:r>
            <a:endParaRPr lang="en-US" sz="2200" dirty="0"/>
          </a:p>
        </p:txBody>
      </p:sp>
      <p:sp>
        <p:nvSpPr>
          <p:cNvPr id="27" name="Баланс (заголовок)"/>
          <p:cNvSpPr txBox="1"/>
          <p:nvPr/>
        </p:nvSpPr>
        <p:spPr>
          <a:xfrm>
            <a:off x="1956816" y="4183380"/>
            <a:ext cx="21427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9C5F08"/>
                </a:solidFill>
              </a:rPr>
              <a:t>Баланс</a:t>
            </a:r>
            <a:endParaRPr lang="en-US" sz="1900" dirty="0"/>
          </a:p>
        </p:txBody>
      </p:sp>
      <p:sp>
        <p:nvSpPr>
          <p:cNvPr id="28" name="Баланс (текст)"/>
          <p:cNvSpPr txBox="1"/>
          <p:nvPr/>
        </p:nvSpPr>
        <p:spPr>
          <a:xfrm>
            <a:off x="1956816" y="4713732"/>
            <a:ext cx="2142744" cy="1440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33284F"/>
                </a:solidFill>
              </a:rPr>
              <a:t>Сначала дела и прогулка, потом экран</a:t>
            </a:r>
            <a:endParaRPr lang="en-US" sz="1700" dirty="0"/>
          </a:p>
        </p:txBody>
      </p:sp>
      <p:sp>
        <p:nvSpPr>
          <p:cNvPr id="29" name="Пример взрослых (фон)"/>
          <p:cNvSpPr/>
          <p:nvPr/>
        </p:nvSpPr>
        <p:spPr>
          <a:xfrm>
            <a:off x="4556760" y="4046220"/>
            <a:ext cx="3413760" cy="221742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3F4"/>
            </a:solidFill>
            <a:prstDash val="solid"/>
          </a:ln>
          <a:effectLst>
            <a:outerShdw sx="100000" sy="100000" kx="0" ky="0" algn="bl" rotWithShape="0" blurRad="76200" dist="38100" dir="5400000">
              <a:srgbClr val="D3C8EE">
                <a:alpha val="50000"/>
              </a:srgbClr>
            </a:outerShdw>
          </a:effectLst>
        </p:spPr>
      </p:sp>
      <p:sp>
        <p:nvSpPr>
          <p:cNvPr id="30" name="Пример взрослых (полоса)"/>
          <p:cNvSpPr/>
          <p:nvPr/>
        </p:nvSpPr>
        <p:spPr>
          <a:xfrm>
            <a:off x="4556760" y="4046220"/>
            <a:ext cx="118872" cy="2217420"/>
          </a:xfrm>
          <a:prstGeom prst="rect">
            <a:avLst/>
          </a:prstGeom>
          <a:solidFill>
            <a:srgbClr val="7B5BD6"/>
          </a:solidFill>
          <a:ln w="12700">
            <a:solidFill>
              <a:srgbClr val="7B5BD6"/>
            </a:solidFill>
            <a:prstDash val="solid"/>
          </a:ln>
        </p:spPr>
      </p:sp>
      <p:sp>
        <p:nvSpPr>
          <p:cNvPr id="31" name="Номер 5"/>
          <p:cNvSpPr/>
          <p:nvPr/>
        </p:nvSpPr>
        <p:spPr>
          <a:xfrm>
            <a:off x="4867656" y="4229100"/>
            <a:ext cx="566928" cy="566928"/>
          </a:xfrm>
          <a:prstGeom prst="ellipse">
            <a:avLst/>
          </a:prstGeom>
          <a:solidFill>
            <a:srgbClr val="7B5BD6"/>
          </a:solidFill>
          <a:ln w="12700">
            <a:solidFill>
              <a:srgbClr val="7B5BD6"/>
            </a:solidFill>
            <a:prstDash val="solid"/>
          </a:ln>
        </p:spPr>
      </p:sp>
      <p:sp>
        <p:nvSpPr>
          <p:cNvPr id="32" name="Номер 5 (текст)"/>
          <p:cNvSpPr txBox="1"/>
          <p:nvPr/>
        </p:nvSpPr>
        <p:spPr>
          <a:xfrm>
            <a:off x="4867656" y="42291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5</a:t>
            </a:r>
            <a:endParaRPr lang="en-US" sz="2200" dirty="0"/>
          </a:p>
        </p:txBody>
      </p:sp>
      <p:sp>
        <p:nvSpPr>
          <p:cNvPr id="33" name="Пример взрослых (заголовок)"/>
          <p:cNvSpPr txBox="1"/>
          <p:nvPr/>
        </p:nvSpPr>
        <p:spPr>
          <a:xfrm>
            <a:off x="5599176" y="4183380"/>
            <a:ext cx="21427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5A3CB2"/>
                </a:solidFill>
              </a:rPr>
              <a:t>Пример взрослых</a:t>
            </a:r>
            <a:endParaRPr lang="en-US" sz="1900" dirty="0"/>
          </a:p>
        </p:txBody>
      </p:sp>
      <p:sp>
        <p:nvSpPr>
          <p:cNvPr id="34" name="Пример взрослых (текст)"/>
          <p:cNvSpPr txBox="1"/>
          <p:nvPr/>
        </p:nvSpPr>
        <p:spPr>
          <a:xfrm>
            <a:off x="5599176" y="4713732"/>
            <a:ext cx="2142744" cy="1440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33284F"/>
                </a:solidFill>
              </a:rPr>
              <a:t>Правила одинаковы для всех в семье</a:t>
            </a:r>
            <a:endParaRPr lang="en-US" sz="1700" dirty="0"/>
          </a:p>
        </p:txBody>
      </p:sp>
      <p:sp>
        <p:nvSpPr>
          <p:cNvPr id="35" name="Пересмотр (фон)"/>
          <p:cNvSpPr/>
          <p:nvPr/>
        </p:nvSpPr>
        <p:spPr>
          <a:xfrm>
            <a:off x="8199120" y="4046220"/>
            <a:ext cx="3413760" cy="221742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3F4"/>
            </a:solidFill>
            <a:prstDash val="solid"/>
          </a:ln>
          <a:effectLst>
            <a:outerShdw sx="100000" sy="100000" kx="0" ky="0" algn="bl" rotWithShape="0" blurRad="76200" dist="38100" dir="5400000">
              <a:srgbClr val="D3C8EE">
                <a:alpha val="50000"/>
              </a:srgbClr>
            </a:outerShdw>
          </a:effectLst>
        </p:spPr>
      </p:sp>
      <p:sp>
        <p:nvSpPr>
          <p:cNvPr id="36" name="Пересмотр (полоса)"/>
          <p:cNvSpPr/>
          <p:nvPr/>
        </p:nvSpPr>
        <p:spPr>
          <a:xfrm>
            <a:off x="8199120" y="4046220"/>
            <a:ext cx="118872" cy="2217420"/>
          </a:xfrm>
          <a:prstGeom prst="rect">
            <a:avLst/>
          </a:prstGeom>
          <a:solidFill>
            <a:srgbClr val="DE6BA3"/>
          </a:solidFill>
          <a:ln w="12700">
            <a:solidFill>
              <a:srgbClr val="DE6BA3"/>
            </a:solidFill>
            <a:prstDash val="solid"/>
          </a:ln>
        </p:spPr>
      </p:sp>
      <p:sp>
        <p:nvSpPr>
          <p:cNvPr id="37" name="Номер 6"/>
          <p:cNvSpPr/>
          <p:nvPr/>
        </p:nvSpPr>
        <p:spPr>
          <a:xfrm>
            <a:off x="8510016" y="4229100"/>
            <a:ext cx="566928" cy="566928"/>
          </a:xfrm>
          <a:prstGeom prst="ellipse">
            <a:avLst/>
          </a:prstGeom>
          <a:solidFill>
            <a:srgbClr val="DE6BA3"/>
          </a:solidFill>
          <a:ln w="12700">
            <a:solidFill>
              <a:srgbClr val="DE6BA3"/>
            </a:solidFill>
            <a:prstDash val="solid"/>
          </a:ln>
        </p:spPr>
      </p:sp>
      <p:sp>
        <p:nvSpPr>
          <p:cNvPr id="38" name="Номер 6 (текст)"/>
          <p:cNvSpPr txBox="1"/>
          <p:nvPr/>
        </p:nvSpPr>
        <p:spPr>
          <a:xfrm>
            <a:off x="8510016" y="42291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6</a:t>
            </a:r>
            <a:endParaRPr lang="en-US" sz="2200" dirty="0"/>
          </a:p>
        </p:txBody>
      </p:sp>
      <p:sp>
        <p:nvSpPr>
          <p:cNvPr id="39" name="Пересмотр (заголовок)"/>
          <p:cNvSpPr txBox="1"/>
          <p:nvPr/>
        </p:nvSpPr>
        <p:spPr>
          <a:xfrm>
            <a:off x="9241536" y="4183380"/>
            <a:ext cx="21427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A93E75"/>
                </a:solidFill>
              </a:rPr>
              <a:t>Пересмотр</a:t>
            </a:r>
            <a:endParaRPr lang="en-US" sz="1900" dirty="0"/>
          </a:p>
        </p:txBody>
      </p:sp>
      <p:sp>
        <p:nvSpPr>
          <p:cNvPr id="40" name="Пересмотр (текст)"/>
          <p:cNvSpPr txBox="1"/>
          <p:nvPr/>
        </p:nvSpPr>
        <p:spPr>
          <a:xfrm>
            <a:off x="9241536" y="4713732"/>
            <a:ext cx="2142744" cy="1440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33284F"/>
                </a:solidFill>
              </a:rPr>
              <a:t>Обсуждаем договор через неделю и вносим правки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77708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914400" y="292608"/>
            <a:ext cx="8778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3284F"/>
                </a:solidFill>
              </a:rPr>
              <a:t>Основные задачи классного руководителя</a:t>
            </a:r>
            <a:endParaRPr lang="en-US" sz="2800" dirty="0"/>
          </a:p>
        </p:txBody>
      </p:sp>
      <p:sp>
        <p:nvSpPr>
          <p:cNvPr id="3" name="Text 3"/>
          <p:cNvSpPr/>
          <p:nvPr>
            <p:ph idx="104" type="body" hasCustomPrompt="1"/>
          </p:nvPr>
        </p:nvSpPr>
        <p:spPr>
          <a:xfrm>
            <a:off x="914400" y="932688"/>
            <a:ext cx="8778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77708F"/>
                </a:solidFill>
              </a:rPr>
              <a:t>Что сделать до и после каникул</a:t>
            </a:r>
            <a:endParaRPr lang="en-US" sz="1400" dirty="0"/>
          </a:p>
        </p:txBody>
      </p:sp>
      <p:sp>
        <p:nvSpPr>
          <p:cNvPr id="4" name="Номер крупный"/>
          <p:cNvSpPr txBox="1"/>
          <p:nvPr/>
        </p:nvSpPr>
        <p:spPr>
          <a:xfrm>
            <a:off x="9966960" y="13716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000" b="1" dirty="0">
                <a:solidFill>
                  <a:srgbClr val="DCD2F3"/>
                </a:solidFill>
              </a:rPr>
              <a:t>05</a:t>
            </a:r>
            <a:endParaRPr lang="en-US" sz="6000" dirty="0"/>
          </a:p>
        </p:txBody>
      </p:sp>
      <p:graphicFrame>
        <p:nvGraphicFramePr>
          <p:cNvPr id="6" name="Таблица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1600200"/>
          <a:ext cx="10698480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5760720"/>
                <a:gridCol w="1828800"/>
                <a:gridCol w="256032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№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AAA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Что сделать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AAA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Когда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AAA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Результат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AAA3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F7B7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4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Отправить родителям памятку «Договор об экране» и режим дня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4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 5–7 дней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4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Родители знают ориентиры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4F2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F7B7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Провести классный час «Мой день на каникулах»: план из экрана, сна, прогулок и дел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 каникул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Дети составили план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F7B7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4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Предложить класс-челлендж: «5 дел без телефона» или «ужин без экрана»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4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 каникулах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4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Интерес к офлайн-занятиям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4F2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F7B7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Подсказать семьям занятия: библиотеки, секции, прогулки (по ресурсам района)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 каникул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Идеи для семей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F7B7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4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После каникул обратить внимание на усталость и сонливость; при необходимости — психолог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4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после каникул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4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Мягкое возвращение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4F2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F7B7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Собрать обратную связь от родителей: что сработало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после каникул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Опыт для следующих каникул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77708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914400" y="292608"/>
            <a:ext cx="8778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3284F"/>
                </a:solidFill>
              </a:rPr>
              <a:t>Нормативно-правовые акты и пояснения</a:t>
            </a:r>
            <a:endParaRPr lang="en-US" sz="2800" dirty="0"/>
          </a:p>
        </p:txBody>
      </p:sp>
      <p:sp>
        <p:nvSpPr>
          <p:cNvPr id="3" name="Text 3"/>
          <p:cNvSpPr/>
          <p:nvPr>
            <p:ph idx="104" type="body" hasCustomPrompt="1"/>
          </p:nvPr>
        </p:nvSpPr>
        <p:spPr>
          <a:xfrm>
            <a:off x="914400" y="932688"/>
            <a:ext cx="8778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77708F"/>
                </a:solidFill>
              </a:rPr>
              <a:t>Кто за что отвечает</a:t>
            </a:r>
            <a:endParaRPr lang="en-US" sz="1400" dirty="0"/>
          </a:p>
        </p:txBody>
      </p:sp>
      <p:sp>
        <p:nvSpPr>
          <p:cNvPr id="4" name="Номер крупный"/>
          <p:cNvSpPr txBox="1"/>
          <p:nvPr/>
        </p:nvSpPr>
        <p:spPr>
          <a:xfrm>
            <a:off x="9966960" y="13716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000" b="1" dirty="0">
                <a:solidFill>
                  <a:srgbClr val="DCD2F3"/>
                </a:solidFill>
              </a:rPr>
              <a:t>06</a:t>
            </a:r>
            <a:endParaRPr lang="en-US" sz="6000" dirty="0"/>
          </a:p>
        </p:txBody>
      </p:sp>
      <p:graphicFrame>
        <p:nvGraphicFramePr>
          <p:cNvPr id="7" name="Таблица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1600200"/>
          <a:ext cx="10698480" cy="914400"/>
        </p:xfrm>
        <a:graphic>
          <a:graphicData uri="http://schemas.openxmlformats.org/drawingml/2006/table">
            <a:tbl>
              <a:tblPr/>
              <a:tblGrid>
                <a:gridCol w="3931920"/>
                <a:gridCol w="6766560"/>
              </a:tblGrid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Документ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5BD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Что важно для классного руководителя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5BD6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5A3CB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СанПиН 2.4.3648-20 и СанПиН 1.2.3685-21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Гигиенические требования к режиму и использованию электронных средств в школе; для семьи — ориентир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8FB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5A3CB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Методические рекомендации Роспотребнадзора (2023)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Время у экрана по возрастам, перерывы, отказ от гаджетов за час до сна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5A3CB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Семейный кодекс РФ, ст. 63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Родители отвечают за воспитание и здоровье детей — правила экрана в зоне ответственности семьи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8FB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5A3CB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№ 273-ФЗ «Об образовании», ст. 44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Родители обязаны заботиться о здоровье и развитии детей; школа помогает рекомендациями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5A3CB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№ 436-ФЗ «О защите детей от информации…»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Возрастная маркировка 0+, 6+, 12+, 16+, 18+: смотрите ограничения игр и видео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8FB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5A3CB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Распоряжение Правительства РФ от 28.04.2023 № 1105-р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32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Концепция информационной безопасности детей: цифровая гигиена и роль семьи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3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Сноска"/>
          <p:cNvSpPr txBox="1"/>
          <p:nvPr/>
        </p:nvSpPr>
        <p:spPr>
          <a:xfrm>
            <a:off x="914400" y="6144768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7708F"/>
                </a:solidFill>
              </a:rPr>
              <a:t>Номера статей и даты нормативных актов проверьте по актуальной редакции («КонсультантПлюс», «Гарант») перед использованием.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77708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914400" y="292608"/>
            <a:ext cx="8778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3284F"/>
                </a:solidFill>
              </a:rPr>
              <a:t>Итоги: памятка семье на каникулы</a:t>
            </a:r>
            <a:endParaRPr lang="en-US" sz="2800" dirty="0"/>
          </a:p>
        </p:txBody>
      </p:sp>
      <p:sp>
        <p:nvSpPr>
          <p:cNvPr id="3" name="Text 3"/>
          <p:cNvSpPr/>
          <p:nvPr>
            <p:ph idx="104" type="body" hasCustomPrompt="1"/>
          </p:nvPr>
        </p:nvSpPr>
        <p:spPr>
          <a:xfrm>
            <a:off x="914400" y="932688"/>
            <a:ext cx="8778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77708F"/>
                </a:solidFill>
              </a:rPr>
              <a:t>Простой режим дня</a:t>
            </a:r>
            <a:endParaRPr lang="en-US" sz="1400" dirty="0"/>
          </a:p>
        </p:txBody>
      </p:sp>
      <p:sp>
        <p:nvSpPr>
          <p:cNvPr id="4" name="Номер крупный"/>
          <p:cNvSpPr txBox="1"/>
          <p:nvPr/>
        </p:nvSpPr>
        <p:spPr>
          <a:xfrm>
            <a:off x="9966960" y="13716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000" b="1" dirty="0">
                <a:solidFill>
                  <a:srgbClr val="DCD2F3"/>
                </a:solidFill>
              </a:rPr>
              <a:t>07</a:t>
            </a:r>
            <a:endParaRPr lang="en-US" sz="6000" dirty="0"/>
          </a:p>
        </p:txBody>
      </p:sp>
      <p:sp>
        <p:nvSpPr>
          <p:cNvPr id="5" name="Утро (фон)"/>
          <p:cNvSpPr/>
          <p:nvPr/>
        </p:nvSpPr>
        <p:spPr>
          <a:xfrm>
            <a:off x="914400" y="1600200"/>
            <a:ext cx="3413760" cy="393192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3F4"/>
            </a:solidFill>
            <a:prstDash val="solid"/>
          </a:ln>
          <a:effectLst>
            <a:outerShdw sx="100000" sy="100000" kx="0" ky="0" algn="bl" rotWithShape="0" blurRad="76200" dist="38100" dir="5400000">
              <a:srgbClr val="D3C8EE">
                <a:alpha val="50000"/>
              </a:srgbClr>
            </a:outerShdw>
          </a:effectLst>
        </p:spPr>
      </p:sp>
      <p:sp>
        <p:nvSpPr>
          <p:cNvPr id="6" name="Утро (полоса)"/>
          <p:cNvSpPr/>
          <p:nvPr/>
        </p:nvSpPr>
        <p:spPr>
          <a:xfrm>
            <a:off x="914400" y="1600200"/>
            <a:ext cx="118872" cy="3931920"/>
          </a:xfrm>
          <a:prstGeom prst="rect">
            <a:avLst/>
          </a:prstGeom>
          <a:solidFill>
            <a:srgbClr val="7B5BD6"/>
          </a:solidFill>
          <a:ln w="12700">
            <a:solidFill>
              <a:srgbClr val="7B5BD6"/>
            </a:solidFill>
            <a:prstDash val="solid"/>
          </a:ln>
        </p:spPr>
      </p:sp>
      <p:sp>
        <p:nvSpPr>
          <p:cNvPr id="7" name="Утро (заголовок)"/>
          <p:cNvSpPr txBox="1"/>
          <p:nvPr/>
        </p:nvSpPr>
        <p:spPr>
          <a:xfrm>
            <a:off x="1271016" y="1737360"/>
            <a:ext cx="28285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5A3CB2"/>
                </a:solidFill>
              </a:rPr>
              <a:t>Утро</a:t>
            </a:r>
            <a:endParaRPr lang="en-US" sz="2400" dirty="0"/>
          </a:p>
        </p:txBody>
      </p:sp>
      <p:sp>
        <p:nvSpPr>
          <p:cNvPr id="8" name="Утро (текст)"/>
          <p:cNvSpPr txBox="1"/>
          <p:nvPr/>
        </p:nvSpPr>
        <p:spPr>
          <a:xfrm>
            <a:off x="1271016" y="2267712"/>
            <a:ext cx="2828544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33284F"/>
                </a:solidFill>
              </a:rPr>
              <a:t>Подъём в привычное время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33284F"/>
                </a:solidFill>
              </a:rPr>
              <a:t>Зарядка и завтрак без экрана</a:t>
            </a:r>
            <a:endParaRPr lang="en-US" sz="2000" dirty="0"/>
          </a:p>
        </p:txBody>
      </p:sp>
      <p:sp>
        <p:nvSpPr>
          <p:cNvPr id="9" name="День (фон)"/>
          <p:cNvSpPr/>
          <p:nvPr/>
        </p:nvSpPr>
        <p:spPr>
          <a:xfrm>
            <a:off x="4556760" y="1600200"/>
            <a:ext cx="3413760" cy="393192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3F4"/>
            </a:solidFill>
            <a:prstDash val="solid"/>
          </a:ln>
          <a:effectLst>
            <a:outerShdw sx="100000" sy="100000" kx="0" ky="0" algn="bl" rotWithShape="0" blurRad="76200" dist="38100" dir="5400000">
              <a:srgbClr val="D3C8EE">
                <a:alpha val="50000"/>
              </a:srgbClr>
            </a:outerShdw>
          </a:effectLst>
        </p:spPr>
      </p:sp>
      <p:sp>
        <p:nvSpPr>
          <p:cNvPr id="10" name="День (полоса)"/>
          <p:cNvSpPr/>
          <p:nvPr/>
        </p:nvSpPr>
        <p:spPr>
          <a:xfrm>
            <a:off x="4556760" y="1600200"/>
            <a:ext cx="118872" cy="3931920"/>
          </a:xfrm>
          <a:prstGeom prst="rect">
            <a:avLst/>
          </a:prstGeom>
          <a:solidFill>
            <a:srgbClr val="DE6BA3"/>
          </a:solidFill>
          <a:ln w="12700">
            <a:solidFill>
              <a:srgbClr val="DE6BA3"/>
            </a:solidFill>
            <a:prstDash val="solid"/>
          </a:ln>
        </p:spPr>
      </p:sp>
      <p:sp>
        <p:nvSpPr>
          <p:cNvPr id="11" name="День (заголовок)"/>
          <p:cNvSpPr txBox="1"/>
          <p:nvPr/>
        </p:nvSpPr>
        <p:spPr>
          <a:xfrm>
            <a:off x="4913376" y="1737360"/>
            <a:ext cx="28285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A93E75"/>
                </a:solidFill>
              </a:rPr>
              <a:t>День</a:t>
            </a:r>
            <a:endParaRPr lang="en-US" sz="2400" dirty="0"/>
          </a:p>
        </p:txBody>
      </p:sp>
      <p:sp>
        <p:nvSpPr>
          <p:cNvPr id="12" name="День (текст)"/>
          <p:cNvSpPr txBox="1"/>
          <p:nvPr/>
        </p:nvSpPr>
        <p:spPr>
          <a:xfrm>
            <a:off x="4913376" y="2267712"/>
            <a:ext cx="2828544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33284F"/>
                </a:solidFill>
              </a:rPr>
              <a:t>Прогулка, секции, чтение, дела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33284F"/>
                </a:solidFill>
              </a:rPr>
              <a:t>Экран — по семейному договору</a:t>
            </a:r>
            <a:endParaRPr lang="en-US" sz="2000" dirty="0"/>
          </a:p>
        </p:txBody>
      </p:sp>
      <p:sp>
        <p:nvSpPr>
          <p:cNvPr id="13" name="Вечер (фон)"/>
          <p:cNvSpPr/>
          <p:nvPr/>
        </p:nvSpPr>
        <p:spPr>
          <a:xfrm>
            <a:off x="8199120" y="1600200"/>
            <a:ext cx="3413760" cy="393192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3F4"/>
            </a:solidFill>
            <a:prstDash val="solid"/>
          </a:ln>
          <a:effectLst>
            <a:outerShdw sx="100000" sy="100000" kx="0" ky="0" algn="bl" rotWithShape="0" blurRad="76200" dist="38100" dir="5400000">
              <a:srgbClr val="D3C8EE">
                <a:alpha val="50000"/>
              </a:srgbClr>
            </a:outerShdw>
          </a:effectLst>
        </p:spPr>
      </p:sp>
      <p:sp>
        <p:nvSpPr>
          <p:cNvPr id="14" name="Вечер (полоса)"/>
          <p:cNvSpPr/>
          <p:nvPr/>
        </p:nvSpPr>
        <p:spPr>
          <a:xfrm>
            <a:off x="8199120" y="1600200"/>
            <a:ext cx="118872" cy="3931920"/>
          </a:xfrm>
          <a:prstGeom prst="rect">
            <a:avLst/>
          </a:prstGeom>
          <a:solidFill>
            <a:srgbClr val="35AAA3"/>
          </a:solidFill>
          <a:ln w="12700">
            <a:solidFill>
              <a:srgbClr val="35AAA3"/>
            </a:solidFill>
            <a:prstDash val="solid"/>
          </a:ln>
        </p:spPr>
      </p:sp>
      <p:sp>
        <p:nvSpPr>
          <p:cNvPr id="15" name="Вечер (заголовок)"/>
          <p:cNvSpPr txBox="1"/>
          <p:nvPr/>
        </p:nvSpPr>
        <p:spPr>
          <a:xfrm>
            <a:off x="8555736" y="1737360"/>
            <a:ext cx="28285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7B75"/>
                </a:solidFill>
              </a:rPr>
              <a:t>Вечер</a:t>
            </a:r>
            <a:endParaRPr lang="en-US" sz="2400" dirty="0"/>
          </a:p>
        </p:txBody>
      </p:sp>
      <p:sp>
        <p:nvSpPr>
          <p:cNvPr id="16" name="Вечер (текст)"/>
          <p:cNvSpPr txBox="1"/>
          <p:nvPr/>
        </p:nvSpPr>
        <p:spPr>
          <a:xfrm>
            <a:off x="8555736" y="2267712"/>
            <a:ext cx="2828544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33284F"/>
                </a:solidFill>
              </a:rPr>
              <a:t>Экраны выключены за час до сна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33284F"/>
                </a:solidFill>
              </a:rPr>
              <a:t>Телефон заряжается вне спальни</a:t>
            </a:r>
            <a:endParaRPr lang="en-US" sz="2000" dirty="0"/>
          </a:p>
        </p:txBody>
      </p:sp>
      <p:sp>
        <p:nvSpPr>
          <p:cNvPr id="17" name="Вывод (фон)"/>
          <p:cNvSpPr/>
          <p:nvPr/>
        </p:nvSpPr>
        <p:spPr>
          <a:xfrm>
            <a:off x="914400" y="5623560"/>
            <a:ext cx="10698480" cy="603504"/>
          </a:xfrm>
          <a:prstGeom prst="roundRect">
            <a:avLst>
              <a:gd name="adj" fmla="val 21212"/>
            </a:avLst>
          </a:prstGeom>
          <a:solidFill>
            <a:srgbClr val="FFF0DB"/>
          </a:solidFill>
          <a:ln w="15875">
            <a:solidFill>
              <a:srgbClr val="EFA14A"/>
            </a:solidFill>
            <a:prstDash val="solid"/>
          </a:ln>
        </p:spPr>
      </p:sp>
      <p:sp>
        <p:nvSpPr>
          <p:cNvPr id="18" name="Вывод (значок)"/>
          <p:cNvSpPr/>
          <p:nvPr/>
        </p:nvSpPr>
        <p:spPr>
          <a:xfrm>
            <a:off x="1097280" y="5724144"/>
            <a:ext cx="402336" cy="402336"/>
          </a:xfrm>
          <a:prstGeom prst="ellipse">
            <a:avLst/>
          </a:prstGeom>
          <a:solidFill>
            <a:srgbClr val="EFA14A"/>
          </a:solidFill>
          <a:ln w="12700">
            <a:solidFill>
              <a:srgbClr val="EFA14A"/>
            </a:solidFill>
            <a:prstDash val="solid"/>
          </a:ln>
        </p:spPr>
      </p:sp>
      <p:sp>
        <p:nvSpPr>
          <p:cNvPr id="19" name="Вывод (знак)"/>
          <p:cNvSpPr txBox="1"/>
          <p:nvPr/>
        </p:nvSpPr>
        <p:spPr>
          <a:xfrm>
            <a:off x="1097280" y="572414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A2500"/>
                </a:solidFill>
              </a:rPr>
              <a:t>!</a:t>
            </a:r>
            <a:endParaRPr lang="en-US" sz="1800" dirty="0"/>
          </a:p>
        </p:txBody>
      </p:sp>
      <p:sp>
        <p:nvSpPr>
          <p:cNvPr id="20" name="Вывод (текст)"/>
          <p:cNvSpPr txBox="1"/>
          <p:nvPr/>
        </p:nvSpPr>
        <p:spPr>
          <a:xfrm>
            <a:off x="1691640" y="5623560"/>
            <a:ext cx="9692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3284F"/>
                </a:solidFill>
              </a:rPr>
              <a:t>Главное — договариваться, а не запрещать: правила, которые ребёнок обсудил сам, соблюдаются лучше.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77708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Лавандовый">
  <a:themeElements>
    <a:clrScheme name="Лавандовый">
      <a:dk1>
        <a:srgbClr val="33284F"/>
      </a:dk1>
      <a:lt1>
        <a:srgbClr val="FFFFFF"/>
      </a:lt1>
      <a:dk2>
        <a:srgbClr val="5A3CB2"/>
      </a:dk2>
      <a:lt2>
        <a:srgbClr val="FBF9FF"/>
      </a:lt2>
      <a:accent1>
        <a:srgbClr val="7B5BD6"/>
      </a:accent1>
      <a:accent2>
        <a:srgbClr val="DE6BA3"/>
      </a:accent2>
      <a:accent3>
        <a:srgbClr val="35AAA3"/>
      </a:accent3>
      <a:accent4>
        <a:srgbClr val="EFA14A"/>
      </a:accent4>
      <a:accent5>
        <a:srgbClr val="5A3CB2"/>
      </a:accent5>
      <a:accent6>
        <a:srgbClr val="A93E75"/>
      </a:accent6>
      <a:hlink>
        <a:srgbClr val="5A3CB2"/>
      </a:hlink>
      <a:folHlink>
        <a:srgbClr val="A93E75"/>
      </a:folHlink>
    </a:clrScheme>
    <a:fontScheme name="Лавандовый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Экран на каникулах</dc:title>
  <dc:subject>PptxGenJS Presentation</dc:subject>
  <dc:creator>Классный руководитель</dc:creator>
  <cp:lastModifiedBy>Классный руководитель</cp:lastModifiedBy>
  <cp:revision>1</cp:revision>
  <dcterms:created xsi:type="dcterms:W3CDTF">2026-10-29T09:12:48Z</dcterms:created>
  <dcterms:modified xsi:type="dcterms:W3CDTF">2026-10-29T09:12:48Z</dcterms:modified>
</cp:coreProperties>
</file>